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sldIdLst>
    <p:sldId id="921" r:id="rId2"/>
    <p:sldId id="501" r:id="rId3"/>
    <p:sldId id="993" r:id="rId4"/>
    <p:sldId id="943" r:id="rId5"/>
    <p:sldId id="917" r:id="rId6"/>
    <p:sldId id="984" r:id="rId7"/>
    <p:sldId id="991" r:id="rId8"/>
    <p:sldId id="924" r:id="rId9"/>
    <p:sldId id="372" r:id="rId10"/>
    <p:sldId id="387" r:id="rId11"/>
    <p:sldId id="386" r:id="rId12"/>
    <p:sldId id="434" r:id="rId13"/>
    <p:sldId id="900" r:id="rId14"/>
    <p:sldId id="994" r:id="rId15"/>
    <p:sldId id="901" r:id="rId16"/>
    <p:sldId id="955" r:id="rId17"/>
    <p:sldId id="956" r:id="rId18"/>
    <p:sldId id="957" r:id="rId19"/>
    <p:sldId id="925" r:id="rId20"/>
    <p:sldId id="926" r:id="rId21"/>
    <p:sldId id="995" r:id="rId22"/>
    <p:sldId id="997" r:id="rId23"/>
    <p:sldId id="284" r:id="rId24"/>
    <p:sldId id="283" r:id="rId25"/>
    <p:sldId id="285" r:id="rId26"/>
    <p:sldId id="927" r:id="rId27"/>
    <p:sldId id="968" r:id="rId28"/>
    <p:sldId id="970" r:id="rId29"/>
    <p:sldId id="969" r:id="rId30"/>
    <p:sldId id="971" r:id="rId31"/>
    <p:sldId id="998" r:id="rId32"/>
    <p:sldId id="972" r:id="rId33"/>
    <p:sldId id="962" r:id="rId34"/>
    <p:sldId id="973" r:id="rId35"/>
    <p:sldId id="974" r:id="rId36"/>
    <p:sldId id="975" r:id="rId37"/>
    <p:sldId id="1000" r:id="rId38"/>
    <p:sldId id="961" r:id="rId39"/>
    <p:sldId id="999" r:id="rId40"/>
    <p:sldId id="930" r:id="rId41"/>
    <p:sldId id="264" r:id="rId42"/>
    <p:sldId id="263" r:id="rId43"/>
    <p:sldId id="965" r:id="rId44"/>
    <p:sldId id="1480" r:id="rId45"/>
    <p:sldId id="1481" r:id="rId46"/>
    <p:sldId id="1483" r:id="rId47"/>
    <p:sldId id="802" r:id="rId48"/>
    <p:sldId id="803" r:id="rId49"/>
    <p:sldId id="813" r:id="rId50"/>
    <p:sldId id="1482" r:id="rId51"/>
    <p:sldId id="80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49"/>
    <p:restoredTop sz="85020" autoAdjust="0"/>
  </p:normalViewPr>
  <p:slideViewPr>
    <p:cSldViewPr snapToGrid="0" snapToObjects="1">
      <p:cViewPr varScale="1">
        <p:scale>
          <a:sx n="57" d="100"/>
          <a:sy n="57" d="100"/>
        </p:scale>
        <p:origin x="98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4DBE2-82F3-5347-9F30-2275BE8937B8}" type="datetimeFigureOut">
              <a:rPr lang="en-US" smtClean="0"/>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C6A52-AEF2-D04F-A68E-D0267F57AAF8}" type="slidenum">
              <a:rPr lang="en-US" smtClean="0"/>
              <a:t>‹#›</a:t>
            </a:fld>
            <a:endParaRPr lang="en-US"/>
          </a:p>
        </p:txBody>
      </p:sp>
    </p:spTree>
    <p:extLst>
      <p:ext uri="{BB962C8B-B14F-4D97-AF65-F5344CB8AC3E}">
        <p14:creationId xmlns:p14="http://schemas.microsoft.com/office/powerpoint/2010/main" val="215831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8E6D44D-3850-4497-AB62-92394BA63D6F}" type="slidenum">
              <a:rPr lang="en-GB" smtClean="0"/>
              <a:pPr/>
              <a:t>1</a:t>
            </a:fld>
            <a:endParaRPr lang="en-GB"/>
          </a:p>
        </p:txBody>
      </p:sp>
    </p:spTree>
    <p:extLst>
      <p:ext uri="{BB962C8B-B14F-4D97-AF65-F5344CB8AC3E}">
        <p14:creationId xmlns:p14="http://schemas.microsoft.com/office/powerpoint/2010/main" val="195569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11</a:t>
            </a:fld>
            <a:endParaRPr lang="en-US"/>
          </a:p>
        </p:txBody>
      </p:sp>
    </p:spTree>
    <p:extLst>
      <p:ext uri="{BB962C8B-B14F-4D97-AF65-F5344CB8AC3E}">
        <p14:creationId xmlns:p14="http://schemas.microsoft.com/office/powerpoint/2010/main" val="1750065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2918140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eaLnBrk="1" hangingPunct="1"/>
            <a:r>
              <a:rPr lang="en-US" dirty="0"/>
              <a:t>No free lunch: requires hand-classified training data</a:t>
            </a:r>
          </a:p>
          <a:p>
            <a:pPr lvl="1" eaLnBrk="1" hangingPunct="1"/>
            <a:r>
              <a:rPr lang="en-US" dirty="0"/>
              <a:t>But data can be built up (and refined) by amateurs</a:t>
            </a:r>
          </a:p>
          <a:p>
            <a:endParaRPr lang="en-GB" dirty="0"/>
          </a:p>
        </p:txBody>
      </p:sp>
    </p:spTree>
    <p:extLst>
      <p:ext uri="{BB962C8B-B14F-4D97-AF65-F5344CB8AC3E}">
        <p14:creationId xmlns:p14="http://schemas.microsoft.com/office/powerpoint/2010/main" val="3980121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4030341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15860796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41658451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Distance (d1,d2)= root(4)=2.    distance (d3,d4)=root(6)</a:t>
            </a:r>
          </a:p>
          <a:p>
            <a:endParaRPr lang="en-GB" dirty="0"/>
          </a:p>
          <a:p>
            <a:endParaRPr lang="en-GB" dirty="0"/>
          </a:p>
          <a:p>
            <a:r>
              <a:rPr lang="en-GB" dirty="0"/>
              <a:t>“This problem was caused by the varying lengths of the documents. The Euclidean distance will consistently report higher values for distances between longer pairs of documents even if large fractions of those documents are in common. ”</a:t>
            </a:r>
          </a:p>
          <a:p>
            <a:endParaRPr lang="en-GB" dirty="0"/>
          </a:p>
          <a:p>
            <a:r>
              <a:rPr lang="en-GB" dirty="0"/>
              <a:t>Excerpt From: </a:t>
            </a:r>
            <a:r>
              <a:rPr lang="en-GB" dirty="0" err="1"/>
              <a:t>Charu</a:t>
            </a:r>
            <a:r>
              <a:rPr lang="en-GB" dirty="0"/>
              <a:t> C. Aggarwal. “Machine Learning for Text.” Apple Books. </a:t>
            </a:r>
          </a:p>
        </p:txBody>
      </p:sp>
      <p:sp>
        <p:nvSpPr>
          <p:cNvPr id="4" name="Slide Number Placeholder 3"/>
          <p:cNvSpPr>
            <a:spLocks noGrp="1"/>
          </p:cNvSpPr>
          <p:nvPr>
            <p:ph type="sldNum" sz="quarter" idx="5"/>
          </p:nvPr>
        </p:nvSpPr>
        <p:spPr/>
        <p:txBody>
          <a:bodyPr/>
          <a:lstStyle/>
          <a:p>
            <a:fld id="{77DC6A52-AEF2-D04F-A68E-D0267F57AAF8}" type="slidenum">
              <a:rPr lang="en-US" smtClean="0"/>
              <a:t>20</a:t>
            </a:fld>
            <a:endParaRPr lang="en-US"/>
          </a:p>
        </p:txBody>
      </p:sp>
    </p:spTree>
    <p:extLst>
      <p:ext uri="{BB962C8B-B14F-4D97-AF65-F5344CB8AC3E}">
        <p14:creationId xmlns:p14="http://schemas.microsoft.com/office/powerpoint/2010/main" val="4173316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22</a:t>
            </a:fld>
            <a:endParaRPr lang="en-US"/>
          </a:p>
        </p:txBody>
      </p:sp>
    </p:spTree>
    <p:extLst>
      <p:ext uri="{BB962C8B-B14F-4D97-AF65-F5344CB8AC3E}">
        <p14:creationId xmlns:p14="http://schemas.microsoft.com/office/powerpoint/2010/main" val="3427005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Note here that D6 makes a rather large angle with D2 and obviously a small one with D1. If Euclidean distance is used, there is a chance that D2 could be seen as nearer to D6 (taking into account all features). However, the angle between D6 and D1 is the smallest – so using an angle-based metric may find this answer.</a:t>
            </a:r>
          </a:p>
          <a:p>
            <a:endParaRPr lang="en-MY" dirty="0"/>
          </a:p>
          <a:p>
            <a:endParaRPr lang="en-MY" dirty="0"/>
          </a:p>
        </p:txBody>
      </p:sp>
      <p:sp>
        <p:nvSpPr>
          <p:cNvPr id="4" name="Slide Number Placeholder 3"/>
          <p:cNvSpPr>
            <a:spLocks noGrp="1"/>
          </p:cNvSpPr>
          <p:nvPr>
            <p:ph type="sldNum" sz="quarter" idx="5"/>
          </p:nvPr>
        </p:nvSpPr>
        <p:spPr/>
        <p:txBody>
          <a:bodyPr/>
          <a:lstStyle/>
          <a:p>
            <a:fld id="{77DC6A52-AEF2-D04F-A68E-D0267F57AAF8}" type="slidenum">
              <a:rPr lang="en-US" smtClean="0"/>
              <a:t>24</a:t>
            </a:fld>
            <a:endParaRPr lang="en-US"/>
          </a:p>
        </p:txBody>
      </p:sp>
    </p:spTree>
    <p:extLst>
      <p:ext uri="{BB962C8B-B14F-4D97-AF65-F5344CB8AC3E}">
        <p14:creationId xmlns:p14="http://schemas.microsoft.com/office/powerpoint/2010/main" val="2977101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This is another perspective of the same example, showing that D2 and D6 are indeed vectors with small coefficients – Euclidean distance wise, they are near. But by angle measurement, D6 is nearer to D1.</a:t>
            </a:r>
          </a:p>
          <a:p>
            <a:endParaRPr lang="en-MY" dirty="0"/>
          </a:p>
          <a:p>
            <a:endParaRPr lang="en-MY" dirty="0"/>
          </a:p>
        </p:txBody>
      </p:sp>
      <p:sp>
        <p:nvSpPr>
          <p:cNvPr id="4" name="Slide Number Placeholder 3"/>
          <p:cNvSpPr>
            <a:spLocks noGrp="1"/>
          </p:cNvSpPr>
          <p:nvPr>
            <p:ph type="sldNum" sz="quarter" idx="5"/>
          </p:nvPr>
        </p:nvSpPr>
        <p:spPr/>
        <p:txBody>
          <a:bodyPr/>
          <a:lstStyle/>
          <a:p>
            <a:fld id="{77DC6A52-AEF2-D04F-A68E-D0267F57AAF8}" type="slidenum">
              <a:rPr lang="en-US" smtClean="0"/>
              <a:t>25</a:t>
            </a:fld>
            <a:endParaRPr lang="en-US"/>
          </a:p>
        </p:txBody>
      </p:sp>
    </p:spTree>
    <p:extLst>
      <p:ext uri="{BB962C8B-B14F-4D97-AF65-F5344CB8AC3E}">
        <p14:creationId xmlns:p14="http://schemas.microsoft.com/office/powerpoint/2010/main" val="3446697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DC6A52-AEF2-D04F-A68E-D0267F57AAF8}" type="slidenum">
              <a:rPr lang="en-US" smtClean="0"/>
              <a:t>2</a:t>
            </a:fld>
            <a:endParaRPr lang="en-US"/>
          </a:p>
        </p:txBody>
      </p:sp>
    </p:spTree>
    <p:extLst>
      <p:ext uri="{BB962C8B-B14F-4D97-AF65-F5344CB8AC3E}">
        <p14:creationId xmlns:p14="http://schemas.microsoft.com/office/powerpoint/2010/main" val="3108597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By “very sparse” (first point) here means that the vectors (in vector space) are very different from each other and hence leaves a lot of gaps in the space. This sparsity will result in very large distances computing by Euclidean distance.</a:t>
            </a:r>
          </a:p>
          <a:p>
            <a:endParaRPr lang="en-MY" dirty="0"/>
          </a:p>
          <a:p>
            <a:endParaRPr lang="en-MY" dirty="0"/>
          </a:p>
          <a:p>
            <a:endParaRPr lang="en-MY" dirty="0"/>
          </a:p>
        </p:txBody>
      </p:sp>
      <p:sp>
        <p:nvSpPr>
          <p:cNvPr id="4" name="Slide Number Placeholder 3"/>
          <p:cNvSpPr>
            <a:spLocks noGrp="1"/>
          </p:cNvSpPr>
          <p:nvPr>
            <p:ph type="sldNum" sz="quarter" idx="5"/>
          </p:nvPr>
        </p:nvSpPr>
        <p:spPr/>
        <p:txBody>
          <a:bodyPr/>
          <a:lstStyle/>
          <a:p>
            <a:fld id="{77DC6A52-AEF2-D04F-A68E-D0267F57AAF8}" type="slidenum">
              <a:rPr lang="en-US" smtClean="0"/>
              <a:t>26</a:t>
            </a:fld>
            <a:endParaRPr lang="en-US"/>
          </a:p>
        </p:txBody>
      </p:sp>
    </p:spTree>
    <p:extLst>
      <p:ext uri="{BB962C8B-B14F-4D97-AF65-F5344CB8AC3E}">
        <p14:creationId xmlns:p14="http://schemas.microsoft.com/office/powerpoint/2010/main" val="1632592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r>
              <a:rPr lang="en-US" dirty="0">
                <a:ea typeface="ＭＳ Ｐゴシック" charset="-128"/>
              </a:rPr>
              <a:t>See Law of Cosines (Cosine Rule) </a:t>
            </a:r>
            <a:r>
              <a:rPr lang="en-US" dirty="0" err="1">
                <a:ea typeface="ＭＳ Ｐゴシック" charset="-128"/>
              </a:rPr>
              <a:t>wikipedia</a:t>
            </a:r>
            <a:r>
              <a:rPr lang="en-US" dirty="0">
                <a:ea typeface="ＭＳ Ｐゴシック" charset="-128"/>
              </a:rPr>
              <a:t> page</a:t>
            </a:r>
          </a:p>
          <a:p>
            <a:endParaRPr lang="en-US" dirty="0">
              <a:ea typeface="ＭＳ Ｐゴシック" charset="-128"/>
            </a:endParaRPr>
          </a:p>
          <a:p>
            <a:pPr eaLnBrk="1" hangingPunct="1"/>
            <a:r>
              <a:rPr lang="en-US" dirty="0">
                <a:ea typeface="ＭＳ Ｐゴシック" charset="-128"/>
              </a:rPr>
              <a:t>Euclidean distance is a bad idea . . .</a:t>
            </a:r>
          </a:p>
          <a:p>
            <a:pPr eaLnBrk="1" hangingPunct="1"/>
            <a:r>
              <a:rPr lang="en-US" dirty="0">
                <a:ea typeface="ＭＳ Ｐゴシック" charset="-128"/>
              </a:rPr>
              <a:t>. . . because Euclidean distance is </a:t>
            </a:r>
            <a:r>
              <a:rPr lang="en-US" dirty="0">
                <a:solidFill>
                  <a:srgbClr val="357E69"/>
                </a:solidFill>
                <a:ea typeface="ＭＳ Ｐゴシック" charset="-128"/>
              </a:rPr>
              <a:t>large </a:t>
            </a:r>
            <a:r>
              <a:rPr lang="en-US" dirty="0">
                <a:ea typeface="ＭＳ Ｐゴシック" charset="-128"/>
              </a:rPr>
              <a:t>for vectors of </a:t>
            </a:r>
            <a:r>
              <a:rPr lang="en-US" dirty="0">
                <a:solidFill>
                  <a:srgbClr val="357E69"/>
                </a:solidFill>
                <a:ea typeface="ＭＳ Ｐゴシック" charset="-128"/>
              </a:rPr>
              <a:t>different lengths</a:t>
            </a:r>
            <a:r>
              <a:rPr lang="en-US" dirty="0">
                <a:ea typeface="ＭＳ Ｐゴシック" charset="-128"/>
              </a:rPr>
              <a:t>.</a:t>
            </a:r>
          </a:p>
          <a:p>
            <a:endParaRPr lang="en-US" dirty="0">
              <a:ea typeface="ＭＳ Ｐゴシック" charset="-128"/>
            </a:endParaRPr>
          </a:p>
        </p:txBody>
      </p:sp>
      <p:sp>
        <p:nvSpPr>
          <p:cNvPr id="58372" name="Slide Number Placeholder 3"/>
          <p:cNvSpPr>
            <a:spLocks noGrp="1"/>
          </p:cNvSpPr>
          <p:nvPr>
            <p:ph type="sldNum" sz="quarter" idx="5"/>
          </p:nvPr>
        </p:nvSpPr>
        <p:spPr>
          <a:noFill/>
        </p:spPr>
        <p:txBody>
          <a:bodyPr/>
          <a:lstStyle/>
          <a:p>
            <a:fld id="{49BE4287-86E3-4FCA-B391-6B5777C93FB4}" type="slidenum">
              <a:rPr lang="en-US" smtClean="0"/>
              <a:pPr/>
              <a:t>27</a:t>
            </a:fld>
            <a:endParaRPr lang="en-US"/>
          </a:p>
        </p:txBody>
      </p:sp>
    </p:spTree>
    <p:extLst>
      <p:ext uri="{BB962C8B-B14F-4D97-AF65-F5344CB8AC3E}">
        <p14:creationId xmlns:p14="http://schemas.microsoft.com/office/powerpoint/2010/main" val="3498514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31</a:t>
            </a:fld>
            <a:endParaRPr lang="en-US"/>
          </a:p>
        </p:txBody>
      </p:sp>
    </p:spTree>
    <p:extLst>
      <p:ext uri="{BB962C8B-B14F-4D97-AF65-F5344CB8AC3E}">
        <p14:creationId xmlns:p14="http://schemas.microsoft.com/office/powerpoint/2010/main" val="8705299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31AECCE7-7949-4583-99C9-5B7CB02E249A}" type="slidenum">
              <a:rPr lang="en-US" smtClean="0"/>
              <a:pPr/>
              <a:t>33</a:t>
            </a:fld>
            <a:endParaRPr lang="en-US"/>
          </a:p>
        </p:txBody>
      </p:sp>
    </p:spTree>
    <p:extLst>
      <p:ext uri="{BB962C8B-B14F-4D97-AF65-F5344CB8AC3E}">
        <p14:creationId xmlns:p14="http://schemas.microsoft.com/office/powerpoint/2010/main" val="3012293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eaLnBrk="1" hangingPunct="1"/>
            <a:r>
              <a:rPr lang="en-US" dirty="0"/>
              <a:t>No free lunch: requires hand-classified training data</a:t>
            </a:r>
          </a:p>
          <a:p>
            <a:pPr lvl="1" eaLnBrk="1" hangingPunct="1"/>
            <a:r>
              <a:rPr lang="en-US" dirty="0"/>
              <a:t>But data can be built up (and refined) by amateurs</a:t>
            </a:r>
          </a:p>
          <a:p>
            <a:endParaRPr lang="en-GB" dirty="0"/>
          </a:p>
        </p:txBody>
      </p:sp>
    </p:spTree>
    <p:extLst>
      <p:ext uri="{BB962C8B-B14F-4D97-AF65-F5344CB8AC3E}">
        <p14:creationId xmlns:p14="http://schemas.microsoft.com/office/powerpoint/2010/main" val="1179208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a:t>
            </a:r>
            <a:r>
              <a:rPr lang="en-US" dirty="0"/>
              <a:t>Nearest neighbor method depends on a similarity (or distance) metric.</a:t>
            </a:r>
          </a:p>
          <a:p>
            <a:endParaRPr lang="en-GB" dirty="0"/>
          </a:p>
          <a:p>
            <a:r>
              <a:rPr lang="en-GB" dirty="0"/>
              <a:t>We are not computing a model or a prototypical representation of a class</a:t>
            </a:r>
          </a:p>
          <a:p>
            <a:endParaRPr lang="en-GB" dirty="0"/>
          </a:p>
          <a:p>
            <a:r>
              <a:rPr lang="en-GB" dirty="0"/>
              <a:t>NB- you learn the probability and discard</a:t>
            </a:r>
            <a:r>
              <a:rPr lang="en-GB" baseline="0" dirty="0"/>
              <a:t> the training samples</a:t>
            </a:r>
          </a:p>
          <a:p>
            <a:r>
              <a:rPr lang="en-GB" baseline="0" dirty="0"/>
              <a:t>In </a:t>
            </a:r>
            <a:r>
              <a:rPr lang="en-GB" baseline="0" dirty="0" err="1"/>
              <a:t>Rocchio</a:t>
            </a:r>
            <a:r>
              <a:rPr lang="en-GB" baseline="0" dirty="0"/>
              <a:t> algorithm you compute the </a:t>
            </a:r>
            <a:r>
              <a:rPr lang="en-GB" baseline="0" dirty="0" err="1"/>
              <a:t>center</a:t>
            </a:r>
            <a:r>
              <a:rPr lang="en-GB" baseline="0" dirty="0"/>
              <a:t> of each class and forget about the training classes</a:t>
            </a:r>
            <a:endParaRPr lang="en-GB" dirty="0"/>
          </a:p>
          <a:p>
            <a:endParaRPr lang="en-GB" dirty="0"/>
          </a:p>
        </p:txBody>
      </p:sp>
      <p:sp>
        <p:nvSpPr>
          <p:cNvPr id="4" name="Slide Number Placeholder 3"/>
          <p:cNvSpPr>
            <a:spLocks noGrp="1"/>
          </p:cNvSpPr>
          <p:nvPr>
            <p:ph type="sldNum" sz="quarter" idx="10"/>
          </p:nvPr>
        </p:nvSpPr>
        <p:spPr/>
        <p:txBody>
          <a:bodyPr/>
          <a:lstStyle/>
          <a:p>
            <a:fld id="{31AECCE7-7949-4583-99C9-5B7CB02E249A}" type="slidenum">
              <a:rPr lang="en-US" smtClean="0"/>
              <a:pPr/>
              <a:t>38</a:t>
            </a:fld>
            <a:endParaRPr lang="en-US"/>
          </a:p>
        </p:txBody>
      </p:sp>
    </p:spTree>
    <p:extLst>
      <p:ext uri="{BB962C8B-B14F-4D97-AF65-F5344CB8AC3E}">
        <p14:creationId xmlns:p14="http://schemas.microsoft.com/office/powerpoint/2010/main" val="2758390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r>
              <a:rPr lang="en-GB" dirty="0"/>
              <a:t>We are not computing a model or a prototypical representation of a class</a:t>
            </a:r>
          </a:p>
          <a:p>
            <a:endParaRPr lang="en-GB" dirty="0"/>
          </a:p>
          <a:p>
            <a:r>
              <a:rPr lang="en-GB" dirty="0"/>
              <a:t>NB- you learn the probability and discard</a:t>
            </a:r>
            <a:r>
              <a:rPr lang="en-GB" baseline="0" dirty="0"/>
              <a:t> the training samples</a:t>
            </a:r>
          </a:p>
          <a:p>
            <a:r>
              <a:rPr lang="en-GB" baseline="0" dirty="0"/>
              <a:t>In </a:t>
            </a:r>
            <a:r>
              <a:rPr lang="en-GB" baseline="0" dirty="0" err="1"/>
              <a:t>Rocchio</a:t>
            </a:r>
            <a:r>
              <a:rPr lang="en-GB" baseline="0" dirty="0"/>
              <a:t> algorithm you compute the </a:t>
            </a:r>
            <a:r>
              <a:rPr lang="en-GB" baseline="0" dirty="0" err="1"/>
              <a:t>center</a:t>
            </a:r>
            <a:r>
              <a:rPr lang="en-GB" baseline="0" dirty="0"/>
              <a:t> of each class and forget about the training classes</a:t>
            </a:r>
            <a:endParaRPr lang="en-GB" dirty="0"/>
          </a:p>
          <a:p>
            <a:endParaRPr lang="en-GB" dirty="0"/>
          </a:p>
        </p:txBody>
      </p:sp>
    </p:spTree>
    <p:extLst>
      <p:ext uri="{BB962C8B-B14F-4D97-AF65-F5344CB8AC3E}">
        <p14:creationId xmlns:p14="http://schemas.microsoft.com/office/powerpoint/2010/main" val="23914612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4205003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41</a:t>
            </a:fld>
            <a:endParaRPr lang="en-US"/>
          </a:p>
        </p:txBody>
      </p:sp>
    </p:spTree>
    <p:extLst>
      <p:ext uri="{BB962C8B-B14F-4D97-AF65-F5344CB8AC3E}">
        <p14:creationId xmlns:p14="http://schemas.microsoft.com/office/powerpoint/2010/main" val="1888742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82E1F1F-887C-4573-AD92-2CDA1B1B442B}" type="slidenum">
              <a:rPr lang="en-US" smtClean="0"/>
              <a:pPr/>
              <a:t>42</a:t>
            </a:fld>
            <a:endParaRPr lang="en-US"/>
          </a:p>
        </p:txBody>
      </p:sp>
    </p:spTree>
    <p:extLst>
      <p:ext uri="{BB962C8B-B14F-4D97-AF65-F5344CB8AC3E}">
        <p14:creationId xmlns:p14="http://schemas.microsoft.com/office/powerpoint/2010/main" val="909261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dirty="0"/>
              <a:t>For text, cosine similarity of </a:t>
            </a:r>
            <a:r>
              <a:rPr lang="en-US" dirty="0" err="1"/>
              <a:t>tf.idf</a:t>
            </a:r>
            <a:r>
              <a:rPr lang="en-US" dirty="0"/>
              <a:t> weighted vectors is typically most effective.</a:t>
            </a:r>
          </a:p>
          <a:p>
            <a:pPr eaLnBrk="1" hangingPunct="1">
              <a:lnSpc>
                <a:spcPct val="90000"/>
              </a:lnSpc>
            </a:pPr>
            <a:endParaRPr lang="en-US" dirty="0"/>
          </a:p>
          <a:p>
            <a:r>
              <a:rPr lang="en-GB" dirty="0"/>
              <a:t>Similar results are obtained with the Jaccard and cosine coefficients</a:t>
            </a:r>
          </a:p>
          <a:p>
            <a:endParaRPr lang="en-GB" dirty="0"/>
          </a:p>
          <a:p>
            <a:r>
              <a:rPr lang="en-GB" dirty="0"/>
              <a:t>The Jaccard coefficient is especially useful for the case where the Boolean representation of text is used.</a:t>
            </a:r>
            <a:endParaRPr lang="en-US" dirty="0"/>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3</a:t>
            </a:fld>
            <a:endParaRPr lang="en-GB"/>
          </a:p>
        </p:txBody>
      </p:sp>
    </p:spTree>
    <p:extLst>
      <p:ext uri="{BB962C8B-B14F-4D97-AF65-F5344CB8AC3E}">
        <p14:creationId xmlns:p14="http://schemas.microsoft.com/office/powerpoint/2010/main" val="3482345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82E1F1F-887C-4573-AD92-2CDA1B1B442B}" type="slidenum">
              <a:rPr lang="en-US" smtClean="0"/>
              <a:pPr/>
              <a:t>43</a:t>
            </a:fld>
            <a:endParaRPr lang="en-US"/>
          </a:p>
        </p:txBody>
      </p:sp>
    </p:spTree>
    <p:extLst>
      <p:ext uri="{BB962C8B-B14F-4D97-AF65-F5344CB8AC3E}">
        <p14:creationId xmlns:p14="http://schemas.microsoft.com/office/powerpoint/2010/main" val="2467755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(Don’t worry about the math ….just get the general idea behind SVM)</a:t>
            </a:r>
          </a:p>
        </p:txBody>
      </p:sp>
      <p:sp>
        <p:nvSpPr>
          <p:cNvPr id="4" name="Slide Number Placeholder 3"/>
          <p:cNvSpPr>
            <a:spLocks noGrp="1"/>
          </p:cNvSpPr>
          <p:nvPr>
            <p:ph type="sldNum" sz="quarter" idx="5"/>
          </p:nvPr>
        </p:nvSpPr>
        <p:spPr/>
        <p:txBody>
          <a:bodyPr/>
          <a:lstStyle/>
          <a:p>
            <a:fld id="{77DC6A52-AEF2-D04F-A68E-D0267F57AAF8}" type="slidenum">
              <a:rPr lang="en-US" smtClean="0"/>
              <a:t>44</a:t>
            </a:fld>
            <a:endParaRPr lang="en-US"/>
          </a:p>
        </p:txBody>
      </p:sp>
    </p:spTree>
    <p:extLst>
      <p:ext uri="{BB962C8B-B14F-4D97-AF65-F5344CB8AC3E}">
        <p14:creationId xmlns:p14="http://schemas.microsoft.com/office/powerpoint/2010/main" val="3523598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3678" tIns="46839" rIns="93678" bIns="46839">
            <a:normAutofit/>
          </a:bodyPr>
          <a:lstStyle/>
          <a:p>
            <a:r>
              <a:rPr lang="en-US" baseline="0" dirty="0"/>
              <a:t>Linear </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45</a:t>
            </a:fld>
            <a:endParaRPr lang="en-US" dirty="0"/>
          </a:p>
        </p:txBody>
      </p:sp>
      <p:sp>
        <p:nvSpPr>
          <p:cNvPr id="7" name="Footer Placeholder 6"/>
          <p:cNvSpPr>
            <a:spLocks noGrp="1"/>
          </p:cNvSpPr>
          <p:nvPr>
            <p:ph type="ftr" sz="quarter" idx="11"/>
          </p:nvPr>
        </p:nvSpPr>
        <p:spPr/>
        <p:txBody>
          <a:bodyPr/>
          <a:lstStyle/>
          <a:p>
            <a:pPr>
              <a:defRPr/>
            </a:pPr>
            <a:r>
              <a:rPr lang="en-US" dirty="0"/>
              <a:t>Module 4: Analytics Theory/Methods</a:t>
            </a:r>
          </a:p>
        </p:txBody>
      </p:sp>
    </p:spTree>
    <p:extLst>
      <p:ext uri="{BB962C8B-B14F-4D97-AF65-F5344CB8AC3E}">
        <p14:creationId xmlns:p14="http://schemas.microsoft.com/office/powerpoint/2010/main" val="36714483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IMDb website itself contains ratings from 1 to 10. To simplify the modeling, this annotation is summarized as a two-class classification dataset where reviews with a score of 6 or higher are labeled as positive, and the rest as negative. </a:t>
            </a:r>
          </a:p>
          <a:p>
            <a:endParaRPr lang="en-US" dirty="0"/>
          </a:p>
        </p:txBody>
      </p:sp>
      <p:sp>
        <p:nvSpPr>
          <p:cNvPr id="4" name="Slide Number Placeholder 3"/>
          <p:cNvSpPr>
            <a:spLocks noGrp="1"/>
          </p:cNvSpPr>
          <p:nvPr>
            <p:ph type="sldNum" sz="quarter" idx="5"/>
          </p:nvPr>
        </p:nvSpPr>
        <p:spPr/>
        <p:txBody>
          <a:bodyPr/>
          <a:lstStyle/>
          <a:p>
            <a:fld id="{77DC6A52-AEF2-D04F-A68E-D0267F57AAF8}" type="slidenum">
              <a:rPr lang="en-US" smtClean="0"/>
              <a:t>47</a:t>
            </a:fld>
            <a:endParaRPr lang="en-US"/>
          </a:p>
        </p:txBody>
      </p:sp>
    </p:spTree>
    <p:extLst>
      <p:ext uri="{BB962C8B-B14F-4D97-AF65-F5344CB8AC3E}">
        <p14:creationId xmlns:p14="http://schemas.microsoft.com/office/powerpoint/2010/main" val="314770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Careful when using different types of normalization and pre-processing methods.</a:t>
            </a:r>
          </a:p>
          <a:p>
            <a:endParaRPr lang="en-GB" dirty="0"/>
          </a:p>
          <a:p>
            <a:r>
              <a:rPr lang="en-GB" dirty="0"/>
              <a:t>What works for one application domain might not work for another</a:t>
            </a:r>
          </a:p>
          <a:p>
            <a:endParaRPr lang="en-GB" dirty="0"/>
          </a:p>
          <a:p>
            <a:r>
              <a:rPr lang="en-GB" dirty="0"/>
              <a:t>Example: information retrieval settings </a:t>
            </a:r>
            <a:r>
              <a:rPr lang="en-GB" dirty="0" err="1"/>
              <a:t>vrs</a:t>
            </a:r>
            <a:r>
              <a:rPr lang="en-GB" dirty="0"/>
              <a:t> social network analysis </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4</a:t>
            </a:fld>
            <a:endParaRPr lang="en-GB"/>
          </a:p>
        </p:txBody>
      </p:sp>
    </p:spTree>
    <p:extLst>
      <p:ext uri="{BB962C8B-B14F-4D97-AF65-F5344CB8AC3E}">
        <p14:creationId xmlns:p14="http://schemas.microsoft.com/office/powerpoint/2010/main" val="2506262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r>
              <a:rPr lang="en-US" dirty="0">
                <a:ea typeface="ＭＳ Ｐゴシック" charset="-128"/>
              </a:rPr>
              <a:t>n default is just term frequency</a:t>
            </a:r>
          </a:p>
          <a:p>
            <a:r>
              <a:rPr lang="en-US" dirty="0" err="1">
                <a:ea typeface="ＭＳ Ｐゴシック" charset="-128"/>
              </a:rPr>
              <a:t>ltc</a:t>
            </a:r>
            <a:r>
              <a:rPr lang="en-US" dirty="0">
                <a:ea typeface="ＭＳ Ｐゴシック" charset="-128"/>
              </a:rPr>
              <a:t> is best known form of weighting</a:t>
            </a:r>
          </a:p>
          <a:p>
            <a:endParaRPr lang="en-US" dirty="0">
              <a:ea typeface="ＭＳ Ｐゴシック" charset="-128"/>
            </a:endParaRPr>
          </a:p>
          <a:p>
            <a:r>
              <a:rPr lang="en-US" b="0" i="0" u="none" strike="noStrike" dirty="0">
                <a:solidFill>
                  <a:srgbClr val="0C0D0E"/>
                </a:solidFill>
                <a:effectLst/>
                <a:latin typeface="-apple-system"/>
              </a:rPr>
              <a:t>Since this is the same for all terms, the choice doesn't really matte</a:t>
            </a:r>
            <a:r>
              <a:rPr lang="en-US" b="0" i="0" u="none" strike="noStrike" dirty="0">
                <a:solidFill>
                  <a:srgbClr val="0C0D0E"/>
                </a:solidFill>
                <a:effectLst/>
                <a:latin typeface="-apple-system"/>
                <a:ea typeface="ＭＳ Ｐゴシック" charset="-128"/>
              </a:rPr>
              <a:t>r</a:t>
            </a:r>
          </a:p>
          <a:p>
            <a:endParaRPr lang="en-US" b="0" i="0" u="none" strike="noStrike" dirty="0">
              <a:solidFill>
                <a:srgbClr val="0C0D0E"/>
              </a:solidFill>
              <a:effectLst/>
              <a:latin typeface="-apple-system"/>
              <a:ea typeface="ＭＳ Ｐゴシック"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Palatino" pitchFamily="2" charset="77"/>
              </a:rPr>
              <a:t>Variations from one vector space scoring method to another hinge on the specific choices of weights in the vectors </a:t>
            </a:r>
            <a:r>
              <a:rPr lang="en-US" sz="1800" i="1" dirty="0">
                <a:effectLst/>
                <a:latin typeface="Palatino" pitchFamily="2" charset="77"/>
              </a:rPr>
              <a:t>V</a:t>
            </a:r>
            <a:r>
              <a:rPr lang="en-US" sz="1800" dirty="0">
                <a:effectLst/>
                <a:latin typeface="CMMI10"/>
              </a:rPr>
              <a:t>⃗ </a:t>
            </a:r>
            <a:r>
              <a:rPr lang="en-US" sz="1800" dirty="0">
                <a:effectLst/>
                <a:latin typeface="CMR10"/>
              </a:rPr>
              <a:t>(</a:t>
            </a:r>
            <a:r>
              <a:rPr lang="en-US" sz="1800" i="1" dirty="0">
                <a:effectLst/>
                <a:latin typeface="Palatino" pitchFamily="2" charset="77"/>
              </a:rPr>
              <a:t>d</a:t>
            </a:r>
            <a:r>
              <a:rPr lang="en-US" sz="1800" dirty="0">
                <a:effectLst/>
                <a:latin typeface="CMR10"/>
              </a:rPr>
              <a:t>) </a:t>
            </a:r>
            <a:r>
              <a:rPr lang="en-US" sz="1800" dirty="0">
                <a:effectLst/>
                <a:latin typeface="Palatino" pitchFamily="2" charset="77"/>
              </a:rPr>
              <a:t>and </a:t>
            </a:r>
            <a:r>
              <a:rPr lang="en-US" sz="1800" i="1" dirty="0">
                <a:effectLst/>
                <a:latin typeface="Palatino" pitchFamily="2" charset="77"/>
              </a:rPr>
              <a:t>V</a:t>
            </a:r>
            <a:r>
              <a:rPr lang="en-US" sz="1800" dirty="0">
                <a:effectLst/>
                <a:latin typeface="CMMI10"/>
              </a:rPr>
              <a:t>⃗ </a:t>
            </a:r>
            <a:r>
              <a:rPr lang="en-US" sz="1800" dirty="0">
                <a:effectLst/>
                <a:latin typeface="CMR10"/>
              </a:rPr>
              <a:t>(</a:t>
            </a:r>
            <a:r>
              <a:rPr lang="en-US" sz="1800" i="1" dirty="0">
                <a:effectLst/>
                <a:latin typeface="Palatino" pitchFamily="2" charset="77"/>
              </a:rPr>
              <a:t>q</a:t>
            </a:r>
            <a:r>
              <a:rPr lang="en-US" sz="1800" dirty="0">
                <a:effectLst/>
                <a:latin typeface="CMR10"/>
              </a:rPr>
              <a:t>)</a:t>
            </a:r>
            <a:r>
              <a:rPr lang="en-US" sz="1800" dirty="0">
                <a:effectLst/>
                <a:latin typeface="Palatino" pitchFamily="2" charset="77"/>
              </a:rPr>
              <a:t>. Figure </a:t>
            </a:r>
            <a:r>
              <a:rPr lang="en-US" sz="1800" dirty="0">
                <a:solidFill>
                  <a:srgbClr val="960000"/>
                </a:solidFill>
                <a:effectLst/>
                <a:latin typeface="Palatino" pitchFamily="2" charset="77"/>
              </a:rPr>
              <a:t>6.15 </a:t>
            </a:r>
            <a:r>
              <a:rPr lang="en-US" sz="1800" dirty="0">
                <a:effectLst/>
                <a:latin typeface="Palatino" pitchFamily="2" charset="77"/>
              </a:rPr>
              <a:t>lists some of the principal weighting schemes in use for each of </a:t>
            </a:r>
            <a:r>
              <a:rPr lang="en-US" sz="1800" i="1" dirty="0">
                <a:effectLst/>
                <a:latin typeface="Palatino" pitchFamily="2" charset="77"/>
              </a:rPr>
              <a:t>V</a:t>
            </a:r>
            <a:r>
              <a:rPr lang="en-US" sz="1800" dirty="0">
                <a:effectLst/>
                <a:latin typeface="CMMI10"/>
              </a:rPr>
              <a:t>⃗ </a:t>
            </a:r>
            <a:r>
              <a:rPr lang="en-US" sz="1800" dirty="0">
                <a:effectLst/>
                <a:latin typeface="CMR10"/>
              </a:rPr>
              <a:t>(</a:t>
            </a:r>
            <a:r>
              <a:rPr lang="en-US" sz="1800" i="1" dirty="0">
                <a:effectLst/>
                <a:latin typeface="Palatino" pitchFamily="2" charset="77"/>
              </a:rPr>
              <a:t>d</a:t>
            </a:r>
            <a:r>
              <a:rPr lang="en-US" sz="1800" dirty="0">
                <a:effectLst/>
                <a:latin typeface="CMR10"/>
              </a:rPr>
              <a:t>) </a:t>
            </a:r>
            <a:r>
              <a:rPr lang="en-US" sz="1800" dirty="0">
                <a:effectLst/>
                <a:latin typeface="Palatino" pitchFamily="2" charset="77"/>
              </a:rPr>
              <a:t>and </a:t>
            </a:r>
            <a:r>
              <a:rPr lang="en-US" sz="1800" i="1" dirty="0">
                <a:effectLst/>
                <a:latin typeface="Palatino" pitchFamily="2" charset="77"/>
              </a:rPr>
              <a:t>V</a:t>
            </a:r>
            <a:r>
              <a:rPr lang="en-US" sz="1800" dirty="0">
                <a:effectLst/>
                <a:latin typeface="CMMI10"/>
              </a:rPr>
              <a:t>⃗ </a:t>
            </a:r>
            <a:r>
              <a:rPr lang="en-US" sz="1800" dirty="0">
                <a:effectLst/>
                <a:latin typeface="CMR10"/>
              </a:rPr>
              <a:t>(</a:t>
            </a:r>
            <a:r>
              <a:rPr lang="en-US" sz="1800" i="1" dirty="0">
                <a:effectLst/>
                <a:latin typeface="Palatino" pitchFamily="2" charset="77"/>
              </a:rPr>
              <a:t>q</a:t>
            </a:r>
            <a:r>
              <a:rPr lang="en-US" sz="1800" dirty="0">
                <a:effectLst/>
                <a:latin typeface="CMR10"/>
              </a:rPr>
              <a:t>)</a:t>
            </a:r>
            <a:r>
              <a:rPr lang="en-US" sz="1800" dirty="0">
                <a:effectLst/>
                <a:latin typeface="Palatino" pitchFamily="2" charset="77"/>
              </a:rPr>
              <a:t>, together with a mnemonic for representing a </a:t>
            </a:r>
            <a:r>
              <a:rPr lang="en-US" sz="1800" dirty="0" err="1">
                <a:effectLst/>
                <a:latin typeface="Palatino" pitchFamily="2" charset="77"/>
              </a:rPr>
              <a:t>spe</a:t>
            </a:r>
            <a:r>
              <a:rPr lang="en-US" sz="1800" dirty="0">
                <a:effectLst/>
                <a:latin typeface="Palatino" pitchFamily="2" charset="77"/>
              </a:rPr>
              <a:t>- </a:t>
            </a:r>
            <a:r>
              <a:rPr lang="en-US" sz="1800" dirty="0" err="1">
                <a:effectLst/>
                <a:latin typeface="Palatino" pitchFamily="2" charset="77"/>
              </a:rPr>
              <a:t>cific</a:t>
            </a:r>
            <a:r>
              <a:rPr lang="en-US" sz="1800" dirty="0">
                <a:effectLst/>
                <a:latin typeface="Palatino" pitchFamily="2" charset="77"/>
              </a:rPr>
              <a:t> combination of weights; this system of mnemonics is sometimes called SMART notation, following the authors of an early text retrieval system. The mnemonic for representing a combination of weights takes the form </a:t>
            </a:r>
            <a:r>
              <a:rPr lang="en-US" sz="1800" i="1" dirty="0" err="1">
                <a:effectLst/>
                <a:latin typeface="Palatino" pitchFamily="2" charset="77"/>
              </a:rPr>
              <a:t>ddd.qqq</a:t>
            </a:r>
            <a:r>
              <a:rPr lang="en-US" sz="1800" i="1" dirty="0">
                <a:effectLst/>
                <a:latin typeface="Palatino" pitchFamily="2" charset="77"/>
              </a:rPr>
              <a:t> </a:t>
            </a:r>
            <a:r>
              <a:rPr lang="en-US" sz="1800" dirty="0">
                <a:effectLst/>
                <a:latin typeface="Palatino" pitchFamily="2" charset="77"/>
              </a:rPr>
              <a:t>where the first triplet gives the term weighting of the document vector, while the second triplet gives the weighting in the query vector. The first letter in each triplet specifies the term frequency component of the weighting, the second the document frequency component, and the third the form of nor- </a:t>
            </a:r>
            <a:r>
              <a:rPr lang="en-US" sz="1800" dirty="0" err="1">
                <a:effectLst/>
                <a:latin typeface="Palatino" pitchFamily="2" charset="77"/>
              </a:rPr>
              <a:t>malization</a:t>
            </a:r>
            <a:r>
              <a:rPr lang="en-US" sz="1800" dirty="0">
                <a:effectLst/>
                <a:latin typeface="Palatino" pitchFamily="2" charset="77"/>
              </a:rPr>
              <a:t> used. It is quite common to apply different normalization </a:t>
            </a:r>
            <a:r>
              <a:rPr lang="en-US" sz="1800" dirty="0" err="1">
                <a:effectLst/>
                <a:latin typeface="Palatino" pitchFamily="2" charset="77"/>
              </a:rPr>
              <a:t>func</a:t>
            </a:r>
            <a:r>
              <a:rPr lang="en-US" sz="1800" dirty="0">
                <a:effectLst/>
                <a:latin typeface="Palatino" pitchFamily="2" charset="77"/>
              </a:rPr>
              <a:t>- </a:t>
            </a:r>
            <a:r>
              <a:rPr lang="en-US" sz="1800" dirty="0" err="1">
                <a:effectLst/>
                <a:latin typeface="Palatino" pitchFamily="2" charset="77"/>
              </a:rPr>
              <a:t>tions</a:t>
            </a:r>
            <a:r>
              <a:rPr lang="en-US" sz="1800" dirty="0">
                <a:effectLst/>
                <a:latin typeface="Palatino" pitchFamily="2" charset="77"/>
              </a:rPr>
              <a:t> to </a:t>
            </a:r>
            <a:r>
              <a:rPr lang="en-US" sz="1800" i="1" dirty="0">
                <a:effectLst/>
                <a:latin typeface="Palatino" pitchFamily="2" charset="77"/>
              </a:rPr>
              <a:t>V</a:t>
            </a:r>
            <a:r>
              <a:rPr lang="en-US" sz="1800" dirty="0">
                <a:effectLst/>
                <a:latin typeface="CMMI10"/>
              </a:rPr>
              <a:t>⃗ </a:t>
            </a:r>
            <a:r>
              <a:rPr lang="en-US" sz="1800" dirty="0">
                <a:effectLst/>
                <a:latin typeface="CMR10"/>
              </a:rPr>
              <a:t>(</a:t>
            </a:r>
            <a:r>
              <a:rPr lang="en-US" sz="1800" i="1" dirty="0">
                <a:effectLst/>
                <a:latin typeface="Palatino" pitchFamily="2" charset="77"/>
              </a:rPr>
              <a:t>d</a:t>
            </a:r>
            <a:r>
              <a:rPr lang="en-US" sz="1800" dirty="0">
                <a:effectLst/>
                <a:latin typeface="CMR10"/>
              </a:rPr>
              <a:t>) </a:t>
            </a:r>
            <a:r>
              <a:rPr lang="en-US" sz="1800" dirty="0">
                <a:effectLst/>
                <a:latin typeface="Palatino" pitchFamily="2" charset="77"/>
              </a:rPr>
              <a:t>and </a:t>
            </a:r>
            <a:r>
              <a:rPr lang="en-US" sz="1800" i="1" dirty="0">
                <a:effectLst/>
                <a:latin typeface="Palatino" pitchFamily="2" charset="77"/>
              </a:rPr>
              <a:t>V</a:t>
            </a:r>
            <a:r>
              <a:rPr lang="en-US" sz="1800" dirty="0">
                <a:effectLst/>
                <a:latin typeface="CMMI10"/>
              </a:rPr>
              <a:t>⃗ </a:t>
            </a:r>
            <a:r>
              <a:rPr lang="en-US" sz="1800" dirty="0">
                <a:effectLst/>
                <a:latin typeface="CMR10"/>
              </a:rPr>
              <a:t>(</a:t>
            </a:r>
            <a:r>
              <a:rPr lang="en-US" sz="1800" i="1" dirty="0">
                <a:effectLst/>
                <a:latin typeface="Palatino" pitchFamily="2" charset="77"/>
              </a:rPr>
              <a:t>q</a:t>
            </a:r>
            <a:r>
              <a:rPr lang="en-US" sz="1800" dirty="0">
                <a:effectLst/>
                <a:latin typeface="CMR10"/>
              </a:rPr>
              <a:t>)</a:t>
            </a:r>
            <a:r>
              <a:rPr lang="en-US" sz="1800" dirty="0">
                <a:effectLst/>
                <a:latin typeface="Palatino" pitchFamily="2" charset="77"/>
              </a:rPr>
              <a:t>. For example, a very standard weighting scheme is </a:t>
            </a:r>
            <a:r>
              <a:rPr lang="en-US" sz="1800" i="1" dirty="0" err="1">
                <a:effectLst/>
                <a:latin typeface="Palatino" pitchFamily="2" charset="77"/>
              </a:rPr>
              <a:t>lnc.ltc</a:t>
            </a:r>
            <a:r>
              <a:rPr lang="en-US" sz="1800" dirty="0">
                <a:effectLst/>
                <a:latin typeface="Palatino" pitchFamily="2" charset="77"/>
              </a:rPr>
              <a:t>, where the document vector has log-weighted term frequency, no </a:t>
            </a:r>
            <a:r>
              <a:rPr lang="en-US" sz="1800" dirty="0" err="1">
                <a:effectLst/>
                <a:latin typeface="Palatino" pitchFamily="2" charset="77"/>
              </a:rPr>
              <a:t>idf</a:t>
            </a:r>
            <a:r>
              <a:rPr lang="en-US" sz="1800" dirty="0">
                <a:effectLst/>
                <a:latin typeface="Palatino" pitchFamily="2" charset="77"/>
              </a:rPr>
              <a:t> (for both effectiveness and efficiency reasons), and cosine normalization, while the query vector uses log-weighted term frequency, </a:t>
            </a:r>
            <a:r>
              <a:rPr lang="en-US" sz="1800" dirty="0" err="1">
                <a:effectLst/>
                <a:latin typeface="Palatino" pitchFamily="2" charset="77"/>
              </a:rPr>
              <a:t>idf</a:t>
            </a:r>
            <a:r>
              <a:rPr lang="en-US" sz="1800" dirty="0">
                <a:effectLst/>
                <a:latin typeface="Palatino" pitchFamily="2" charset="77"/>
              </a:rPr>
              <a:t> weighting, and cosine normalization. </a:t>
            </a:r>
            <a:endParaRPr lang="en-US" dirty="0"/>
          </a:p>
          <a:p>
            <a:endParaRPr lang="en-US" dirty="0">
              <a:ea typeface="ＭＳ Ｐゴシック" charset="-128"/>
            </a:endParaRPr>
          </a:p>
        </p:txBody>
      </p:sp>
      <p:sp>
        <p:nvSpPr>
          <p:cNvPr id="59396" name="Slide Number Placeholder 3"/>
          <p:cNvSpPr>
            <a:spLocks noGrp="1"/>
          </p:cNvSpPr>
          <p:nvPr>
            <p:ph type="sldNum" sz="quarter" idx="5"/>
          </p:nvPr>
        </p:nvSpPr>
        <p:spPr>
          <a:noFill/>
        </p:spPr>
        <p:txBody>
          <a:bodyPr/>
          <a:lstStyle/>
          <a:p>
            <a:fld id="{F316BB6D-6F30-420A-8D47-D30A0789BF84}" type="slidenum">
              <a:rPr lang="en-US" smtClean="0"/>
              <a:pPr/>
              <a:t>5</a:t>
            </a:fld>
            <a:endParaRPr lang="en-US"/>
          </a:p>
        </p:txBody>
      </p:sp>
    </p:spTree>
    <p:extLst>
      <p:ext uri="{BB962C8B-B14F-4D97-AF65-F5344CB8AC3E}">
        <p14:creationId xmlns:p14="http://schemas.microsoft.com/office/powerpoint/2010/main" val="235390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L2 norm </a:t>
            </a:r>
            <a:r>
              <a:rPr lang="en-CA" sz="1200" b="1" i="0" u="none" strike="noStrike" kern="1200" dirty="0">
                <a:solidFill>
                  <a:schemeClr val="tx1"/>
                </a:solidFill>
                <a:effectLst/>
                <a:latin typeface="+mn-lt"/>
                <a:ea typeface="+mn-ea"/>
                <a:cs typeface="+mn-cs"/>
              </a:rPr>
              <a:t>calculates the distance of the vector coordinate from the origin of the vector space</a:t>
            </a:r>
            <a:r>
              <a:rPr lang="en-CA" sz="1200" b="0" i="0" u="none" strike="noStrike" kern="1200" dirty="0">
                <a:solidFill>
                  <a:schemeClr val="tx1"/>
                </a:solidFill>
                <a:effectLst/>
                <a:latin typeface="+mn-lt"/>
                <a:ea typeface="+mn-ea"/>
                <a:cs typeface="+mn-cs"/>
              </a:rPr>
              <a:t>. As such, it is also known as the Euclidean norm as it is calculated as the Euclidean distance from the origin. The result is a positive distance value.</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(If you use l2-normalization, “unit norm” essentially means that </a:t>
            </a:r>
            <a:r>
              <a:rPr lang="en-CA" sz="1200" b="1" i="0" u="none" strike="noStrike" kern="1200" dirty="0">
                <a:solidFill>
                  <a:schemeClr val="tx1"/>
                </a:solidFill>
                <a:effectLst/>
                <a:latin typeface="+mn-lt"/>
                <a:ea typeface="+mn-ea"/>
                <a:cs typeface="+mn-cs"/>
              </a:rPr>
              <a:t>if we squared each element in the vector, and summed them, it would equal 1</a:t>
            </a:r>
            <a:r>
              <a:rPr lang="en-CA" sz="1200" b="0" i="0" u="none" strike="noStrike" kern="1200" dirty="0">
                <a:solidFill>
                  <a:schemeClr val="tx1"/>
                </a:solidFill>
                <a:effectLst/>
                <a:latin typeface="+mn-lt"/>
                <a:ea typeface="+mn-ea"/>
                <a:cs typeface="+mn-cs"/>
              </a:rPr>
              <a:t> . ... note this normalization is also often referred to as, unit norm or a vector of length 1 or a unit vector )</a:t>
            </a:r>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6</a:t>
            </a:fld>
            <a:endParaRPr lang="en-US"/>
          </a:p>
        </p:txBody>
      </p:sp>
    </p:spTree>
    <p:extLst>
      <p:ext uri="{BB962C8B-B14F-4D97-AF65-F5344CB8AC3E}">
        <p14:creationId xmlns:p14="http://schemas.microsoft.com/office/powerpoint/2010/main" val="1914894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Studies have shown that techniques like stemming can sometimes degrade classification accuracy when working with larger documents. [</a:t>
            </a:r>
            <a:r>
              <a:rPr lang="en-GB" dirty="0" err="1"/>
              <a:t>Charu</a:t>
            </a:r>
            <a:r>
              <a:rPr lang="en-GB" dirty="0"/>
              <a:t> C. Aggarwal. “Machine Learning for Text.”]</a:t>
            </a:r>
          </a:p>
        </p:txBody>
      </p:sp>
      <p:sp>
        <p:nvSpPr>
          <p:cNvPr id="4" name="Slide Number Placeholder 3"/>
          <p:cNvSpPr>
            <a:spLocks noGrp="1"/>
          </p:cNvSpPr>
          <p:nvPr>
            <p:ph type="sldNum" sz="quarter" idx="5"/>
          </p:nvPr>
        </p:nvSpPr>
        <p:spPr/>
        <p:txBody>
          <a:bodyPr/>
          <a:lstStyle/>
          <a:p>
            <a:fld id="{F9C708DC-728D-0349-BE60-615ACC27E64A}" type="slidenum">
              <a:rPr lang="en-GB" smtClean="0"/>
              <a:t>7</a:t>
            </a:fld>
            <a:endParaRPr lang="en-GB"/>
          </a:p>
        </p:txBody>
      </p:sp>
    </p:spTree>
    <p:extLst>
      <p:ext uri="{BB962C8B-B14F-4D97-AF65-F5344CB8AC3E}">
        <p14:creationId xmlns:p14="http://schemas.microsoft.com/office/powerpoint/2010/main" val="1566862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DC6A52-AEF2-D04F-A68E-D0267F57AAF8}" type="slidenum">
              <a:rPr lang="en-US" smtClean="0"/>
              <a:t>8</a:t>
            </a:fld>
            <a:endParaRPr lang="en-US"/>
          </a:p>
        </p:txBody>
      </p:sp>
    </p:spTree>
    <p:extLst>
      <p:ext uri="{BB962C8B-B14F-4D97-AF65-F5344CB8AC3E}">
        <p14:creationId xmlns:p14="http://schemas.microsoft.com/office/powerpoint/2010/main" val="4279092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primary task</a:t>
            </a:r>
            <a:r>
              <a:rPr lang="en-US" baseline="0" dirty="0"/>
              <a:t> performed by c</a:t>
            </a:r>
            <a:r>
              <a:rPr lang="en-US" dirty="0"/>
              <a:t>lassifiers is</a:t>
            </a:r>
            <a:r>
              <a:rPr lang="en-US" baseline="0" dirty="0"/>
              <a:t> to assign labels to objects. Labels in classifiers are pre-determined unlike in clustering where</a:t>
            </a:r>
            <a:r>
              <a:rPr lang="en-US" dirty="0"/>
              <a:t> </a:t>
            </a:r>
            <a:r>
              <a:rPr lang="en-US" baseline="0" dirty="0"/>
              <a:t>we discover the structure and assign labels. Classifier problems are supervised learning methods. We start with a training set of pre-classified examples and with the knowledge of probabilities we assign class labels.</a:t>
            </a:r>
          </a:p>
          <a:p>
            <a:pPr defTabSz="936783">
              <a:defRPr/>
            </a:pPr>
            <a:r>
              <a:rPr lang="en-US" baseline="0" dirty="0"/>
              <a:t>Some use case examples are shown in the slide. Based on the voting pattern on issues we could classify whether a politician  has an affiliation to a party or a principle. Retailers use classifiers to assign proper catalog entry locations for their products. Most importantly the classification of emails as spam is another useful application of classifier methods.</a:t>
            </a:r>
          </a:p>
          <a:p>
            <a:pPr defTabSz="936783">
              <a:defRPr/>
            </a:pPr>
            <a:r>
              <a:rPr lang="en-US" dirty="0"/>
              <a:t>Logistic regression, discussed in the previous lesson, can be viewed and used as a classifier. We will discuss Naïve Bayesian Classifiers in this lesson and the use of Decision Trees in the next lesson.</a:t>
            </a:r>
          </a:p>
          <a:p>
            <a:pPr defTabSz="936783">
              <a:defRPr/>
            </a:pP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a:defRPr/>
            </a:pPr>
            <a:r>
              <a:rPr lang="en-US" dirty="0"/>
              <a:t>Module 4: Analytics Theory/Methods</a:t>
            </a:r>
          </a:p>
        </p:txBody>
      </p:sp>
      <p:sp>
        <p:nvSpPr>
          <p:cNvPr id="5" name="Slide Number Placeholder 4"/>
          <p:cNvSpPr>
            <a:spLocks noGrp="1"/>
          </p:cNvSpPr>
          <p:nvPr>
            <p:ph type="sldNum" sz="quarter" idx="11"/>
          </p:nvPr>
        </p:nvSpPr>
        <p:spPr/>
        <p:txBody>
          <a:bodyPr/>
          <a:lstStyle/>
          <a:p>
            <a:pPr>
              <a:defRPr/>
            </a:pPr>
            <a:fld id="{80249327-EC2F-4096-8D35-6B76097739FC}" type="slidenum">
              <a:rPr lang="en-US" smtClean="0"/>
              <a:pPr>
                <a:defRPr/>
              </a:pPr>
              <a:t>9</a:t>
            </a:fld>
            <a:endParaRPr lang="en-US" dirty="0"/>
          </a:p>
        </p:txBody>
      </p:sp>
    </p:spTree>
    <p:extLst>
      <p:ext uri="{BB962C8B-B14F-4D97-AF65-F5344CB8AC3E}">
        <p14:creationId xmlns:p14="http://schemas.microsoft.com/office/powerpoint/2010/main" val="2343116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0016-3B59-B644-B1FB-2577E525A3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5FF7A0-1DE9-9644-8A01-6A8BF15A9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32D1A1-6978-4342-B4B7-5FB33C4576FD}"/>
              </a:ext>
            </a:extLst>
          </p:cNvPr>
          <p:cNvSpPr>
            <a:spLocks noGrp="1"/>
          </p:cNvSpPr>
          <p:nvPr>
            <p:ph type="dt" sz="half" idx="10"/>
          </p:nvPr>
        </p:nvSpPr>
        <p:spPr/>
        <p:txBody>
          <a:bodyPr/>
          <a:lstStyle/>
          <a:p>
            <a:fld id="{5824A472-3130-F942-89A2-B7C17BC88EA4}" type="datetime1">
              <a:rPr lang="en-US" smtClean="0"/>
              <a:t>1/31/2024</a:t>
            </a:fld>
            <a:endParaRPr lang="en-US"/>
          </a:p>
        </p:txBody>
      </p:sp>
      <p:sp>
        <p:nvSpPr>
          <p:cNvPr id="5" name="Footer Placeholder 4">
            <a:extLst>
              <a:ext uri="{FF2B5EF4-FFF2-40B4-BE49-F238E27FC236}">
                <a16:creationId xmlns:a16="http://schemas.microsoft.com/office/drawing/2014/main" id="{D6CFDE3C-D579-0544-A0F0-CFFA8BDC0848}"/>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271CBBE9-1FDC-2B4C-B941-B8259DD1D6ED}"/>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2701049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8A1A-93F9-A84F-A03F-A6A76C3E0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BE298F-F7F2-CF46-81DD-95FC2B5740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9F697-66CB-794E-86C2-06F37A01EA5C}"/>
              </a:ext>
            </a:extLst>
          </p:cNvPr>
          <p:cNvSpPr>
            <a:spLocks noGrp="1"/>
          </p:cNvSpPr>
          <p:nvPr>
            <p:ph type="dt" sz="half" idx="10"/>
          </p:nvPr>
        </p:nvSpPr>
        <p:spPr/>
        <p:txBody>
          <a:bodyPr/>
          <a:lstStyle/>
          <a:p>
            <a:fld id="{7AD2F335-74CC-0D47-B2F0-9EF465E83719}" type="datetime1">
              <a:rPr lang="en-US" smtClean="0"/>
              <a:t>1/31/2024</a:t>
            </a:fld>
            <a:endParaRPr lang="en-US"/>
          </a:p>
        </p:txBody>
      </p:sp>
      <p:sp>
        <p:nvSpPr>
          <p:cNvPr id="5" name="Footer Placeholder 4">
            <a:extLst>
              <a:ext uri="{FF2B5EF4-FFF2-40B4-BE49-F238E27FC236}">
                <a16:creationId xmlns:a16="http://schemas.microsoft.com/office/drawing/2014/main" id="{CC03355E-4C11-1B4E-ACCC-FF66181656C1}"/>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F862A1F9-A104-2940-8C55-3039CC212279}"/>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28266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70E8FE-E988-D741-934D-D288FD719B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DF4E1-305A-9F45-A13C-F142188680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CF021-BA39-0342-87E9-F40EA0EA66FF}"/>
              </a:ext>
            </a:extLst>
          </p:cNvPr>
          <p:cNvSpPr>
            <a:spLocks noGrp="1"/>
          </p:cNvSpPr>
          <p:nvPr>
            <p:ph type="dt" sz="half" idx="10"/>
          </p:nvPr>
        </p:nvSpPr>
        <p:spPr/>
        <p:txBody>
          <a:bodyPr/>
          <a:lstStyle/>
          <a:p>
            <a:fld id="{CD8AAF41-CE59-0E48-AED6-C2F9A4172CED}" type="datetime1">
              <a:rPr lang="en-US" smtClean="0"/>
              <a:t>1/31/2024</a:t>
            </a:fld>
            <a:endParaRPr lang="en-US"/>
          </a:p>
        </p:txBody>
      </p:sp>
      <p:sp>
        <p:nvSpPr>
          <p:cNvPr id="5" name="Footer Placeholder 4">
            <a:extLst>
              <a:ext uri="{FF2B5EF4-FFF2-40B4-BE49-F238E27FC236}">
                <a16:creationId xmlns:a16="http://schemas.microsoft.com/office/drawing/2014/main" id="{C69C9AC4-AD04-244F-82CB-FAAD93243768}"/>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C3DEA3E4-D053-9F4E-A357-BAFC03AD7D34}"/>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427086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3DE1-354C-954E-828A-F13C2390C4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F64082-1237-8D49-9A1C-5D6820BC65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BED0-93B3-C94D-BC63-3E35FC214A9F}"/>
              </a:ext>
            </a:extLst>
          </p:cNvPr>
          <p:cNvSpPr>
            <a:spLocks noGrp="1"/>
          </p:cNvSpPr>
          <p:nvPr>
            <p:ph type="dt" sz="half" idx="10"/>
          </p:nvPr>
        </p:nvSpPr>
        <p:spPr/>
        <p:txBody>
          <a:bodyPr/>
          <a:lstStyle/>
          <a:p>
            <a:fld id="{75550E89-12FA-3244-8BC2-973A19876698}" type="datetime1">
              <a:rPr lang="en-US" smtClean="0"/>
              <a:t>1/31/2024</a:t>
            </a:fld>
            <a:endParaRPr lang="en-US"/>
          </a:p>
        </p:txBody>
      </p:sp>
      <p:sp>
        <p:nvSpPr>
          <p:cNvPr id="5" name="Footer Placeholder 4">
            <a:extLst>
              <a:ext uri="{FF2B5EF4-FFF2-40B4-BE49-F238E27FC236}">
                <a16:creationId xmlns:a16="http://schemas.microsoft.com/office/drawing/2014/main" id="{13A88200-6ED5-3A4D-99E9-77A0AB961155}"/>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E3FC2030-35CB-4149-AB16-0FA30B294372}"/>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521358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7BF-78FA-F843-BB58-BC89358C85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C4257A-7C16-784B-9152-BE3AF7BBD9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A8F96E8-DFB9-2444-A1DA-087CB892D7B6}"/>
              </a:ext>
            </a:extLst>
          </p:cNvPr>
          <p:cNvSpPr>
            <a:spLocks noGrp="1"/>
          </p:cNvSpPr>
          <p:nvPr>
            <p:ph type="dt" sz="half" idx="10"/>
          </p:nvPr>
        </p:nvSpPr>
        <p:spPr/>
        <p:txBody>
          <a:bodyPr/>
          <a:lstStyle/>
          <a:p>
            <a:fld id="{8723000A-084D-FD4B-A0AB-F88E4B0711EC}" type="datetime1">
              <a:rPr lang="en-US" smtClean="0"/>
              <a:t>1/31/2024</a:t>
            </a:fld>
            <a:endParaRPr lang="en-US"/>
          </a:p>
        </p:txBody>
      </p:sp>
      <p:sp>
        <p:nvSpPr>
          <p:cNvPr id="5" name="Footer Placeholder 4">
            <a:extLst>
              <a:ext uri="{FF2B5EF4-FFF2-40B4-BE49-F238E27FC236}">
                <a16:creationId xmlns:a16="http://schemas.microsoft.com/office/drawing/2014/main" id="{F586E6A6-D1B8-B049-8B9E-012261BE5196}"/>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90E75CC4-021D-6B41-A6C5-9A9C39B1DE75}"/>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287079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36A4-6097-5E4A-AAF0-8F5254764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9681FA-2EB1-F341-B8FE-118EA7071D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F5ED32-620E-3A4A-8061-3376DD323D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3954D8-7297-8644-B9D7-B79812F617DB}"/>
              </a:ext>
            </a:extLst>
          </p:cNvPr>
          <p:cNvSpPr>
            <a:spLocks noGrp="1"/>
          </p:cNvSpPr>
          <p:nvPr>
            <p:ph type="dt" sz="half" idx="10"/>
          </p:nvPr>
        </p:nvSpPr>
        <p:spPr/>
        <p:txBody>
          <a:bodyPr/>
          <a:lstStyle/>
          <a:p>
            <a:fld id="{450C306D-E2A2-BD4C-965C-397C474FC30D}" type="datetime1">
              <a:rPr lang="en-US" smtClean="0"/>
              <a:t>1/31/2024</a:t>
            </a:fld>
            <a:endParaRPr lang="en-US"/>
          </a:p>
        </p:txBody>
      </p:sp>
      <p:sp>
        <p:nvSpPr>
          <p:cNvPr id="6" name="Footer Placeholder 5">
            <a:extLst>
              <a:ext uri="{FF2B5EF4-FFF2-40B4-BE49-F238E27FC236}">
                <a16:creationId xmlns:a16="http://schemas.microsoft.com/office/drawing/2014/main" id="{50E0FB3C-10E8-0140-B1D5-0D15D064ACAC}"/>
              </a:ext>
            </a:extLst>
          </p:cNvPr>
          <p:cNvSpPr>
            <a:spLocks noGrp="1"/>
          </p:cNvSpPr>
          <p:nvPr>
            <p:ph type="ftr" sz="quarter" idx="11"/>
          </p:nvPr>
        </p:nvSpPr>
        <p:spPr/>
        <p:txBody>
          <a:bodyPr/>
          <a:lstStyle/>
          <a:p>
            <a:r>
              <a:rPr lang="en-CA"/>
              <a:t>F20/F21 AA Applied Text Analytics</a:t>
            </a:r>
            <a:endParaRPr lang="en-US"/>
          </a:p>
        </p:txBody>
      </p:sp>
      <p:sp>
        <p:nvSpPr>
          <p:cNvPr id="7" name="Slide Number Placeholder 6">
            <a:extLst>
              <a:ext uri="{FF2B5EF4-FFF2-40B4-BE49-F238E27FC236}">
                <a16:creationId xmlns:a16="http://schemas.microsoft.com/office/drawing/2014/main" id="{94719554-DD96-AD40-9CB8-76E22426500B}"/>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92840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4C9B-195C-FD49-9D74-6BAF5D060D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E0A80D-1F8C-4242-8D4E-36E0FB6693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D8DC7A-99C8-8F47-BC10-AE26A21266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3A8BD4-4B66-584C-84E9-B7B446EB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B82254-F86D-1F4F-B00B-F682FA8D24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936CE1-ECF4-6747-AE34-E8B0795CFA04}"/>
              </a:ext>
            </a:extLst>
          </p:cNvPr>
          <p:cNvSpPr>
            <a:spLocks noGrp="1"/>
          </p:cNvSpPr>
          <p:nvPr>
            <p:ph type="dt" sz="half" idx="10"/>
          </p:nvPr>
        </p:nvSpPr>
        <p:spPr/>
        <p:txBody>
          <a:bodyPr/>
          <a:lstStyle/>
          <a:p>
            <a:fld id="{366153A7-E54F-C344-852C-7AD7E6779A86}" type="datetime1">
              <a:rPr lang="en-US" smtClean="0"/>
              <a:t>1/31/2024</a:t>
            </a:fld>
            <a:endParaRPr lang="en-US"/>
          </a:p>
        </p:txBody>
      </p:sp>
      <p:sp>
        <p:nvSpPr>
          <p:cNvPr id="8" name="Footer Placeholder 7">
            <a:extLst>
              <a:ext uri="{FF2B5EF4-FFF2-40B4-BE49-F238E27FC236}">
                <a16:creationId xmlns:a16="http://schemas.microsoft.com/office/drawing/2014/main" id="{DC358AB9-632B-4B4C-A575-335694406661}"/>
              </a:ext>
            </a:extLst>
          </p:cNvPr>
          <p:cNvSpPr>
            <a:spLocks noGrp="1"/>
          </p:cNvSpPr>
          <p:nvPr>
            <p:ph type="ftr" sz="quarter" idx="11"/>
          </p:nvPr>
        </p:nvSpPr>
        <p:spPr/>
        <p:txBody>
          <a:bodyPr/>
          <a:lstStyle/>
          <a:p>
            <a:r>
              <a:rPr lang="en-CA"/>
              <a:t>F20/F21 AA Applied Text Analytics</a:t>
            </a:r>
            <a:endParaRPr lang="en-US"/>
          </a:p>
        </p:txBody>
      </p:sp>
      <p:sp>
        <p:nvSpPr>
          <p:cNvPr id="9" name="Slide Number Placeholder 8">
            <a:extLst>
              <a:ext uri="{FF2B5EF4-FFF2-40B4-BE49-F238E27FC236}">
                <a16:creationId xmlns:a16="http://schemas.microsoft.com/office/drawing/2014/main" id="{D2830814-2028-604D-88AA-0C16D2ED5551}"/>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81634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7B845-8C00-6944-B897-E71856E9FC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31CD7F-3E73-C04C-9F72-19FD7E000E8B}"/>
              </a:ext>
            </a:extLst>
          </p:cNvPr>
          <p:cNvSpPr>
            <a:spLocks noGrp="1"/>
          </p:cNvSpPr>
          <p:nvPr>
            <p:ph type="dt" sz="half" idx="10"/>
          </p:nvPr>
        </p:nvSpPr>
        <p:spPr/>
        <p:txBody>
          <a:bodyPr/>
          <a:lstStyle/>
          <a:p>
            <a:fld id="{556DFA65-72DA-5448-8638-B9FE8195BCAD}" type="datetime1">
              <a:rPr lang="en-US" smtClean="0"/>
              <a:t>1/31/2024</a:t>
            </a:fld>
            <a:endParaRPr lang="en-US"/>
          </a:p>
        </p:txBody>
      </p:sp>
      <p:sp>
        <p:nvSpPr>
          <p:cNvPr id="4" name="Footer Placeholder 3">
            <a:extLst>
              <a:ext uri="{FF2B5EF4-FFF2-40B4-BE49-F238E27FC236}">
                <a16:creationId xmlns:a16="http://schemas.microsoft.com/office/drawing/2014/main" id="{E977303B-B5C8-1343-A0D4-62D4409688BD}"/>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733F8DE6-4BF5-8944-A3BA-F32211F47635}"/>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4176537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2D1B33-16FE-BD43-B64C-5074D86D0DE7}"/>
              </a:ext>
            </a:extLst>
          </p:cNvPr>
          <p:cNvSpPr>
            <a:spLocks noGrp="1"/>
          </p:cNvSpPr>
          <p:nvPr>
            <p:ph type="dt" sz="half" idx="10"/>
          </p:nvPr>
        </p:nvSpPr>
        <p:spPr/>
        <p:txBody>
          <a:bodyPr/>
          <a:lstStyle/>
          <a:p>
            <a:fld id="{AD1DEB3C-98AE-524F-96EE-81A9904821E3}" type="datetime1">
              <a:rPr lang="en-US" smtClean="0"/>
              <a:t>1/31/2024</a:t>
            </a:fld>
            <a:endParaRPr lang="en-US"/>
          </a:p>
        </p:txBody>
      </p:sp>
      <p:sp>
        <p:nvSpPr>
          <p:cNvPr id="3" name="Footer Placeholder 2">
            <a:extLst>
              <a:ext uri="{FF2B5EF4-FFF2-40B4-BE49-F238E27FC236}">
                <a16:creationId xmlns:a16="http://schemas.microsoft.com/office/drawing/2014/main" id="{3DDD90D9-AC36-C441-890C-89A8467227D1}"/>
              </a:ext>
            </a:extLst>
          </p:cNvPr>
          <p:cNvSpPr>
            <a:spLocks noGrp="1"/>
          </p:cNvSpPr>
          <p:nvPr>
            <p:ph type="ftr" sz="quarter" idx="11"/>
          </p:nvPr>
        </p:nvSpPr>
        <p:spPr/>
        <p:txBody>
          <a:bodyPr/>
          <a:lstStyle/>
          <a:p>
            <a:r>
              <a:rPr lang="en-CA"/>
              <a:t>F20/F21 AA Applied Text Analytics</a:t>
            </a:r>
            <a:endParaRPr lang="en-US"/>
          </a:p>
        </p:txBody>
      </p:sp>
      <p:sp>
        <p:nvSpPr>
          <p:cNvPr id="4" name="Slide Number Placeholder 3">
            <a:extLst>
              <a:ext uri="{FF2B5EF4-FFF2-40B4-BE49-F238E27FC236}">
                <a16:creationId xmlns:a16="http://schemas.microsoft.com/office/drawing/2014/main" id="{22168C49-70E9-0140-8FEA-FECBB01B8C34}"/>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3861554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6731-B27D-0747-88EF-F1E981F62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70DDCB-7194-9348-A816-9A74E68721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6C96E8-77B9-DC4A-971F-2B2FBAC74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A0D8FF-4222-5746-B240-A3A57B7175DF}"/>
              </a:ext>
            </a:extLst>
          </p:cNvPr>
          <p:cNvSpPr>
            <a:spLocks noGrp="1"/>
          </p:cNvSpPr>
          <p:nvPr>
            <p:ph type="dt" sz="half" idx="10"/>
          </p:nvPr>
        </p:nvSpPr>
        <p:spPr/>
        <p:txBody>
          <a:bodyPr/>
          <a:lstStyle/>
          <a:p>
            <a:fld id="{8B10C42F-3B4A-9746-B5C7-17B806F4715C}" type="datetime1">
              <a:rPr lang="en-US" smtClean="0"/>
              <a:t>1/31/2024</a:t>
            </a:fld>
            <a:endParaRPr lang="en-US"/>
          </a:p>
        </p:txBody>
      </p:sp>
      <p:sp>
        <p:nvSpPr>
          <p:cNvPr id="6" name="Footer Placeholder 5">
            <a:extLst>
              <a:ext uri="{FF2B5EF4-FFF2-40B4-BE49-F238E27FC236}">
                <a16:creationId xmlns:a16="http://schemas.microsoft.com/office/drawing/2014/main" id="{41D2646A-72AB-924C-8928-03F872F89F1C}"/>
              </a:ext>
            </a:extLst>
          </p:cNvPr>
          <p:cNvSpPr>
            <a:spLocks noGrp="1"/>
          </p:cNvSpPr>
          <p:nvPr>
            <p:ph type="ftr" sz="quarter" idx="11"/>
          </p:nvPr>
        </p:nvSpPr>
        <p:spPr/>
        <p:txBody>
          <a:bodyPr/>
          <a:lstStyle/>
          <a:p>
            <a:r>
              <a:rPr lang="en-CA"/>
              <a:t>F20/F21 AA Applied Text Analytics</a:t>
            </a:r>
            <a:endParaRPr lang="en-US"/>
          </a:p>
        </p:txBody>
      </p:sp>
      <p:sp>
        <p:nvSpPr>
          <p:cNvPr id="7" name="Slide Number Placeholder 6">
            <a:extLst>
              <a:ext uri="{FF2B5EF4-FFF2-40B4-BE49-F238E27FC236}">
                <a16:creationId xmlns:a16="http://schemas.microsoft.com/office/drawing/2014/main" id="{D32F6BC0-727D-A245-8237-2D6C2D443473}"/>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3056691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3BFC-63ED-E644-A3D8-F2ED3D1A19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2A7E7D-1DE7-DE49-97C9-80EC5488C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88FCEF-8D8E-F548-94F5-977B68EBC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21FAF6-D445-F54B-BE26-5434BA57D6E4}"/>
              </a:ext>
            </a:extLst>
          </p:cNvPr>
          <p:cNvSpPr>
            <a:spLocks noGrp="1"/>
          </p:cNvSpPr>
          <p:nvPr>
            <p:ph type="dt" sz="half" idx="10"/>
          </p:nvPr>
        </p:nvSpPr>
        <p:spPr/>
        <p:txBody>
          <a:bodyPr/>
          <a:lstStyle/>
          <a:p>
            <a:fld id="{AAAADD0E-523B-E849-95FA-4FF6DB8581F0}" type="datetime1">
              <a:rPr lang="en-US" smtClean="0"/>
              <a:t>1/31/2024</a:t>
            </a:fld>
            <a:endParaRPr lang="en-US"/>
          </a:p>
        </p:txBody>
      </p:sp>
      <p:sp>
        <p:nvSpPr>
          <p:cNvPr id="6" name="Footer Placeholder 5">
            <a:extLst>
              <a:ext uri="{FF2B5EF4-FFF2-40B4-BE49-F238E27FC236}">
                <a16:creationId xmlns:a16="http://schemas.microsoft.com/office/drawing/2014/main" id="{595A817F-89D9-1D43-931A-241FFBB5FFF4}"/>
              </a:ext>
            </a:extLst>
          </p:cNvPr>
          <p:cNvSpPr>
            <a:spLocks noGrp="1"/>
          </p:cNvSpPr>
          <p:nvPr>
            <p:ph type="ftr" sz="quarter" idx="11"/>
          </p:nvPr>
        </p:nvSpPr>
        <p:spPr/>
        <p:txBody>
          <a:bodyPr/>
          <a:lstStyle/>
          <a:p>
            <a:r>
              <a:rPr lang="en-CA"/>
              <a:t>F20/F21 AA Applied Text Analytics</a:t>
            </a:r>
            <a:endParaRPr lang="en-US"/>
          </a:p>
        </p:txBody>
      </p:sp>
      <p:sp>
        <p:nvSpPr>
          <p:cNvPr id="7" name="Slide Number Placeholder 6">
            <a:extLst>
              <a:ext uri="{FF2B5EF4-FFF2-40B4-BE49-F238E27FC236}">
                <a16:creationId xmlns:a16="http://schemas.microsoft.com/office/drawing/2014/main" id="{832A088A-38D3-9A47-96C1-D3B143FC599D}"/>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4050674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E8BE5-E8B7-194A-BEAF-A36E76955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C9F94-D0AB-A94A-B0D9-31828ACC95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5CAD7E-C368-BD46-9C1B-B9C6292C1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AB6270-42D2-7949-87FD-AE6AC7F7254E}" type="datetime1">
              <a:rPr lang="en-US" smtClean="0"/>
              <a:t>1/31/2024</a:t>
            </a:fld>
            <a:endParaRPr lang="en-US"/>
          </a:p>
        </p:txBody>
      </p:sp>
      <p:sp>
        <p:nvSpPr>
          <p:cNvPr id="5" name="Footer Placeholder 4">
            <a:extLst>
              <a:ext uri="{FF2B5EF4-FFF2-40B4-BE49-F238E27FC236}">
                <a16:creationId xmlns:a16="http://schemas.microsoft.com/office/drawing/2014/main" id="{531732E2-7F05-314C-8D71-F96D5F67A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8070B89D-3F6E-B447-8D2E-927B8081A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C5306-BD03-444F-81BE-8A5A1865DBD2}" type="slidenum">
              <a:rPr lang="en-US" smtClean="0"/>
              <a:t>‹#›</a:t>
            </a:fld>
            <a:endParaRPr lang="en-US"/>
          </a:p>
        </p:txBody>
      </p:sp>
    </p:spTree>
    <p:extLst>
      <p:ext uri="{BB962C8B-B14F-4D97-AF65-F5344CB8AC3E}">
        <p14:creationId xmlns:p14="http://schemas.microsoft.com/office/powerpoint/2010/main" val="2707229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32.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6.tiff"/><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bookcentral.proquest.com/lib/hw/reader.action?docID=4698164&amp;ppg=349"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github.com/amueller/introduction_to_ml_with_python/blob/master/07-working-with-text-data.ipynb"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nlp.stanford.edu/IR-book/pdf/irbookonlinereading.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8434" y="2280138"/>
            <a:ext cx="9144000" cy="3212124"/>
          </a:xfrm>
        </p:spPr>
        <p:txBody>
          <a:bodyPr>
            <a:normAutofit fontScale="90000"/>
          </a:bodyPr>
          <a:lstStyle/>
          <a:p>
            <a:r>
              <a:rPr lang="en-GB" dirty="0">
                <a:solidFill>
                  <a:schemeClr val="accent2">
                    <a:lumMod val="75000"/>
                  </a:schemeClr>
                </a:solidFill>
                <a:effectLst>
                  <a:outerShdw blurRad="38100" dist="38100" dir="2700000" algn="tl">
                    <a:srgbClr val="000000">
                      <a:alpha val="43137"/>
                    </a:srgbClr>
                  </a:outerShdw>
                </a:effectLst>
              </a:rPr>
              <a:t>Applied Text Analytics</a:t>
            </a:r>
            <a:br>
              <a:rPr lang="en-GB" dirty="0">
                <a:solidFill>
                  <a:schemeClr val="accent2">
                    <a:lumMod val="75000"/>
                  </a:schemeClr>
                </a:solidFill>
                <a:effectLst>
                  <a:outerShdw blurRad="38100" dist="38100" dir="2700000" algn="tl">
                    <a:srgbClr val="000000">
                      <a:alpha val="43137"/>
                    </a:srgbClr>
                  </a:outerShdw>
                </a:effectLst>
              </a:rPr>
            </a:br>
            <a:r>
              <a:rPr lang="en-GB" dirty="0">
                <a:solidFill>
                  <a:schemeClr val="accent2">
                    <a:lumMod val="75000"/>
                  </a:schemeClr>
                </a:solidFill>
                <a:effectLst>
                  <a:outerShdw blurRad="38100" dist="38100" dir="2700000" algn="tl">
                    <a:srgbClr val="000000">
                      <a:alpha val="43137"/>
                    </a:srgbClr>
                  </a:outerShdw>
                </a:effectLst>
              </a:rPr>
              <a:t>( F20/F21AA )</a:t>
            </a:r>
            <a:br>
              <a:rPr lang="en-GB" dirty="0"/>
            </a:br>
            <a:r>
              <a:rPr lang="en-GB" dirty="0"/>
              <a:t>Text Classification (I)</a:t>
            </a:r>
            <a:br>
              <a:rPr lang="en-GB" dirty="0"/>
            </a:br>
            <a:br>
              <a:rPr lang="en-GB" dirty="0"/>
            </a:br>
            <a:r>
              <a:rPr lang="en-GB" sz="2700" i="1" dirty="0">
                <a:latin typeface="Bookshelf Symbol 4"/>
              </a:rPr>
              <a:t>Heriot Watt University , Dubai Campus</a:t>
            </a:r>
            <a:br>
              <a:rPr lang="en-GB" sz="2700" i="1" dirty="0">
                <a:latin typeface="Bookshelf Symbol 4"/>
              </a:rPr>
            </a:br>
            <a:r>
              <a:rPr lang="en-GB" sz="2700" i="1" dirty="0">
                <a:latin typeface="Bookshelf Symbol 4"/>
              </a:rPr>
              <a:t> </a:t>
            </a:r>
            <a:br>
              <a:rPr lang="en-GB" sz="2800" i="1" dirty="0">
                <a:latin typeface="Bookshelf Symbol 4"/>
              </a:rPr>
            </a:br>
            <a:br>
              <a:rPr lang="en-GB" sz="2200" i="1" dirty="0">
                <a:solidFill>
                  <a:schemeClr val="accent1">
                    <a:lumMod val="60000"/>
                    <a:lumOff val="40000"/>
                  </a:schemeClr>
                </a:solidFill>
                <a:latin typeface="Bookshelf Symbol 4"/>
              </a:rPr>
            </a:br>
            <a:br>
              <a:rPr lang="en-GB" sz="2400" dirty="0"/>
            </a:br>
            <a:endParaRPr lang="en-GB" sz="2200" i="1" dirty="0">
              <a:solidFill>
                <a:schemeClr val="accent1">
                  <a:lumMod val="60000"/>
                  <a:lumOff val="40000"/>
                </a:schemeClr>
              </a:solidFill>
              <a:latin typeface="Bookshelf Symbol 4"/>
            </a:endParaRPr>
          </a:p>
        </p:txBody>
      </p:sp>
      <p:pic>
        <p:nvPicPr>
          <p:cNvPr id="4" name="Graphic 3">
            <a:extLst>
              <a:ext uri="{FF2B5EF4-FFF2-40B4-BE49-F238E27FC236}">
                <a16:creationId xmlns:a16="http://schemas.microsoft.com/office/drawing/2014/main" id="{7371D0E1-9137-3B4F-8D88-3AE551A0DF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015" y="204299"/>
            <a:ext cx="2170235" cy="1460500"/>
          </a:xfrm>
          <a:prstGeom prst="rect">
            <a:avLst/>
          </a:prstGeom>
        </p:spPr>
      </p:pic>
      <p:sp>
        <p:nvSpPr>
          <p:cNvPr id="5" name="Subtitle 2">
            <a:extLst>
              <a:ext uri="{FF2B5EF4-FFF2-40B4-BE49-F238E27FC236}">
                <a16:creationId xmlns:a16="http://schemas.microsoft.com/office/drawing/2014/main" id="{54E4B522-E911-D44B-8D7C-90A6864C8D75}"/>
              </a:ext>
            </a:extLst>
          </p:cNvPr>
          <p:cNvSpPr txBox="1">
            <a:spLocks/>
          </p:cNvSpPr>
          <p:nvPr/>
        </p:nvSpPr>
        <p:spPr>
          <a:xfrm>
            <a:off x="3397560" y="5035062"/>
            <a:ext cx="6400800" cy="990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a:p>
            <a:r>
              <a:rPr lang="en-GB" dirty="0" err="1">
                <a:solidFill>
                  <a:schemeClr val="accent1">
                    <a:lumMod val="75000"/>
                  </a:schemeClr>
                </a:solidFill>
              </a:rPr>
              <a:t>Dr.</a:t>
            </a:r>
            <a:r>
              <a:rPr lang="en-GB" dirty="0">
                <a:solidFill>
                  <a:schemeClr val="accent1">
                    <a:lumMod val="75000"/>
                  </a:schemeClr>
                </a:solidFill>
              </a:rPr>
              <a:t> Neamat El </a:t>
            </a:r>
            <a:r>
              <a:rPr lang="en-GB" dirty="0" err="1">
                <a:solidFill>
                  <a:schemeClr val="accent1">
                    <a:lumMod val="75000"/>
                  </a:schemeClr>
                </a:solidFill>
              </a:rPr>
              <a:t>Gayar</a:t>
            </a:r>
            <a:endParaRPr lang="en-GB" dirty="0">
              <a:solidFill>
                <a:schemeClr val="accent1">
                  <a:lumMod val="75000"/>
                </a:schemeClr>
              </a:solidFill>
            </a:endParaRPr>
          </a:p>
        </p:txBody>
      </p:sp>
    </p:spTree>
    <p:extLst>
      <p:ext uri="{BB962C8B-B14F-4D97-AF65-F5344CB8AC3E}">
        <p14:creationId xmlns:p14="http://schemas.microsoft.com/office/powerpoint/2010/main" val="371983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4800" dirty="0"/>
              <a:t>Text Classification</a:t>
            </a:r>
          </a:p>
        </p:txBody>
      </p:sp>
      <p:sp>
        <p:nvSpPr>
          <p:cNvPr id="23555" name="Rectangle 3"/>
          <p:cNvSpPr>
            <a:spLocks noGrp="1" noChangeArrowheads="1"/>
          </p:cNvSpPr>
          <p:nvPr>
            <p:ph sz="quarter" idx="1"/>
          </p:nvPr>
        </p:nvSpPr>
        <p:spPr>
          <a:xfrm>
            <a:off x="1219200" y="1905000"/>
            <a:ext cx="9956800" cy="4953000"/>
          </a:xfrm>
        </p:spPr>
        <p:txBody>
          <a:bodyPr/>
          <a:lstStyle/>
          <a:p>
            <a:r>
              <a:rPr lang="en-US" sz="3733" dirty="0">
                <a:latin typeface="Calibri" charset="0"/>
              </a:rPr>
              <a:t>Assigning subject categories, topics, or genres</a:t>
            </a:r>
          </a:p>
          <a:p>
            <a:r>
              <a:rPr lang="en-US" sz="3733" dirty="0">
                <a:latin typeface="Calibri" charset="0"/>
              </a:rPr>
              <a:t>Spam detection</a:t>
            </a:r>
          </a:p>
          <a:p>
            <a:r>
              <a:rPr lang="en-US" sz="3733" dirty="0">
                <a:latin typeface="Calibri" charset="0"/>
              </a:rPr>
              <a:t>Authorship identification</a:t>
            </a:r>
          </a:p>
          <a:p>
            <a:r>
              <a:rPr lang="en-US" sz="3733" dirty="0">
                <a:latin typeface="Calibri" charset="0"/>
              </a:rPr>
              <a:t>Age/gender identification</a:t>
            </a:r>
          </a:p>
          <a:p>
            <a:r>
              <a:rPr lang="en-US" sz="3733" dirty="0">
                <a:latin typeface="Calibri" charset="0"/>
              </a:rPr>
              <a:t>Language Identification</a:t>
            </a:r>
          </a:p>
          <a:p>
            <a:r>
              <a:rPr lang="en-US" sz="3733" dirty="0">
                <a:latin typeface="Calibri" charset="0"/>
              </a:rPr>
              <a:t>Sentiment analysis</a:t>
            </a:r>
          </a:p>
          <a:p>
            <a:r>
              <a:rPr lang="en-US" sz="3733" dirty="0">
                <a:latin typeface="Calibri" charset="0"/>
              </a:rPr>
              <a:t>…</a:t>
            </a:r>
          </a:p>
        </p:txBody>
      </p:sp>
      <p:sp>
        <p:nvSpPr>
          <p:cNvPr id="2" name="Footer Placeholder 1">
            <a:extLst>
              <a:ext uri="{FF2B5EF4-FFF2-40B4-BE49-F238E27FC236}">
                <a16:creationId xmlns:a16="http://schemas.microsoft.com/office/drawing/2014/main" id="{B4976A38-0E2F-214F-8D4A-C42BB00030EA}"/>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F47668AA-0A38-124D-9F47-A0F6BFF69B76}"/>
              </a:ext>
            </a:extLst>
          </p:cNvPr>
          <p:cNvSpPr>
            <a:spLocks noGrp="1"/>
          </p:cNvSpPr>
          <p:nvPr>
            <p:ph type="sldNum" sz="quarter" idx="12"/>
          </p:nvPr>
        </p:nvSpPr>
        <p:spPr/>
        <p:txBody>
          <a:bodyPr/>
          <a:lstStyle/>
          <a:p>
            <a:fld id="{F60C5306-BD03-444F-81BE-8A5A1865DBD2}" type="slidenum">
              <a:rPr lang="en-US" smtClean="0"/>
              <a:t>10</a:t>
            </a:fld>
            <a:endParaRPr lang="en-US"/>
          </a:p>
        </p:txBody>
      </p:sp>
    </p:spTree>
    <p:extLst>
      <p:ext uri="{BB962C8B-B14F-4D97-AF65-F5344CB8AC3E}">
        <p14:creationId xmlns:p14="http://schemas.microsoft.com/office/powerpoint/2010/main" val="159378794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p>
        </p:txBody>
      </p:sp>
      <p:pic>
        <p:nvPicPr>
          <p:cNvPr id="3" name="Content Placeholder 2">
            <a:extLst>
              <a:ext uri="{FF2B5EF4-FFF2-40B4-BE49-F238E27FC236}">
                <a16:creationId xmlns:a16="http://schemas.microsoft.com/office/drawing/2014/main" id="{9E463C36-5FD4-E349-975A-F1B2C646C229}"/>
              </a:ext>
            </a:extLst>
          </p:cNvPr>
          <p:cNvPicPr>
            <a:picLocks noGrp="1" noChangeAspect="1"/>
          </p:cNvPicPr>
          <p:nvPr>
            <p:ph idx="1"/>
          </p:nvPr>
        </p:nvPicPr>
        <p:blipFill>
          <a:blip r:embed="rId3"/>
          <a:stretch>
            <a:fillRect/>
          </a:stretch>
        </p:blipFill>
        <p:spPr>
          <a:xfrm>
            <a:off x="838200" y="1690688"/>
            <a:ext cx="10020299" cy="4802187"/>
          </a:xfrm>
          <a:prstGeom prst="rect">
            <a:avLst/>
          </a:prstGeom>
        </p:spPr>
      </p:pic>
      <p:sp>
        <p:nvSpPr>
          <p:cNvPr id="4" name="Footer Placeholder 3">
            <a:extLst>
              <a:ext uri="{FF2B5EF4-FFF2-40B4-BE49-F238E27FC236}">
                <a16:creationId xmlns:a16="http://schemas.microsoft.com/office/drawing/2014/main" id="{3111F4DD-5EB0-504B-AC1C-B206AD42162A}"/>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A09CDA97-1FE5-DF45-8EB0-A5627065A3BB}"/>
              </a:ext>
            </a:extLst>
          </p:cNvPr>
          <p:cNvSpPr>
            <a:spLocks noGrp="1"/>
          </p:cNvSpPr>
          <p:nvPr>
            <p:ph type="sldNum" sz="quarter" idx="12"/>
          </p:nvPr>
        </p:nvSpPr>
        <p:spPr/>
        <p:txBody>
          <a:bodyPr/>
          <a:lstStyle/>
          <a:p>
            <a:fld id="{F60C5306-BD03-444F-81BE-8A5A1865DBD2}" type="slidenum">
              <a:rPr lang="en-US" smtClean="0"/>
              <a:t>11</a:t>
            </a:fld>
            <a:endParaRPr lang="en-US"/>
          </a:p>
        </p:txBody>
      </p:sp>
    </p:spTree>
    <p:extLst>
      <p:ext uri="{BB962C8B-B14F-4D97-AF65-F5344CB8AC3E}">
        <p14:creationId xmlns:p14="http://schemas.microsoft.com/office/powerpoint/2010/main" val="376351107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p>
        </p:txBody>
      </p:sp>
      <p:sp>
        <p:nvSpPr>
          <p:cNvPr id="3" name="Content Placeholder 2"/>
          <p:cNvSpPr>
            <a:spLocks noGrp="1"/>
          </p:cNvSpPr>
          <p:nvPr>
            <p:ph idx="1"/>
          </p:nvPr>
        </p:nvSpPr>
        <p:spPr>
          <a:xfrm>
            <a:off x="992304" y="1816100"/>
            <a:ext cx="10566400" cy="4445000"/>
          </a:xfrm>
        </p:spPr>
        <p:txBody>
          <a:bodyPr/>
          <a:lstStyle/>
          <a:p>
            <a:r>
              <a:rPr lang="en-US" dirty="0"/>
              <a:t>unbelievably disappointing </a:t>
            </a:r>
          </a:p>
          <a:p>
            <a:endParaRPr lang="en-US" dirty="0"/>
          </a:p>
          <a:p>
            <a:r>
              <a:rPr lang="en-US" dirty="0"/>
              <a:t>Full of zany characters and richly applied satire, and some great plot twists</a:t>
            </a:r>
          </a:p>
          <a:p>
            <a:endParaRPr lang="en-US" dirty="0"/>
          </a:p>
          <a:p>
            <a:r>
              <a:rPr lang="en-US" dirty="0"/>
              <a:t> this is the greatest screwball comedy ever filmed</a:t>
            </a:r>
          </a:p>
          <a:p>
            <a:endParaRPr lang="en-US" dirty="0"/>
          </a:p>
          <a:p>
            <a:r>
              <a:rPr lang="en-US" dirty="0"/>
              <a:t> It was pathetic. The worst part about it was the boxing scenes.</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12</a:t>
            </a:fld>
            <a:endParaRPr lang="en-US" dirty="0"/>
          </a:p>
        </p:txBody>
      </p:sp>
      <p:pic>
        <p:nvPicPr>
          <p:cNvPr id="5" name="Picture 4"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70" y="4963553"/>
            <a:ext cx="745067" cy="671509"/>
          </a:xfrm>
          <a:prstGeom prst="rect">
            <a:avLst/>
          </a:prstGeom>
        </p:spPr>
      </p:pic>
      <p:pic>
        <p:nvPicPr>
          <p:cNvPr id="6" name="Picture 5"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051" y="2823305"/>
            <a:ext cx="789104" cy="625480"/>
          </a:xfrm>
          <a:prstGeom prst="rect">
            <a:avLst/>
          </a:prstGeom>
        </p:spPr>
      </p:pic>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1803400"/>
            <a:ext cx="745067" cy="671509"/>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33" y="3920266"/>
            <a:ext cx="789104" cy="711199"/>
          </a:xfrm>
          <a:prstGeom prst="rect">
            <a:avLst/>
          </a:prstGeom>
        </p:spPr>
      </p:pic>
      <p:sp>
        <p:nvSpPr>
          <p:cNvPr id="9" name="Footer Placeholder 8">
            <a:extLst>
              <a:ext uri="{FF2B5EF4-FFF2-40B4-BE49-F238E27FC236}">
                <a16:creationId xmlns:a16="http://schemas.microsoft.com/office/drawing/2014/main" id="{96D657FD-FEBF-414B-A6BD-1156D33C5DDA}"/>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15053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0" name="Line 10"/>
          <p:cNvSpPr>
            <a:spLocks noChangeShapeType="1"/>
          </p:cNvSpPr>
          <p:nvPr/>
        </p:nvSpPr>
        <p:spPr bwMode="auto">
          <a:xfrm>
            <a:off x="1752600" y="1447800"/>
            <a:ext cx="8686800" cy="1588"/>
          </a:xfrm>
          <a:prstGeom prst="line">
            <a:avLst/>
          </a:prstGeom>
          <a:noFill/>
          <a:ln w="38100">
            <a:solidFill>
              <a:srgbClr val="139CB7"/>
            </a:solidFill>
            <a:round/>
            <a:headEnd/>
            <a:tailEnd/>
          </a:ln>
          <a:effectLst>
            <a:outerShdw blurRad="38100" dist="25399" dir="5400000" algn="ctr" rotWithShape="0">
              <a:schemeClr val="bg2">
                <a:alpha val="37999"/>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15371" name="Rectangle 11"/>
          <p:cNvSpPr>
            <a:spLocks noGrp="1" noChangeArrowheads="1"/>
          </p:cNvSpPr>
          <p:nvPr>
            <p:ph type="title"/>
          </p:nvPr>
        </p:nvSpPr>
        <p:spPr/>
        <p:txBody>
          <a:bodyPr vert="horz" lIns="91440" tIns="45720" rIns="132080" bIns="45720" rtlCol="0" anchor="ctr">
            <a:normAutofit/>
          </a:bodyPr>
          <a:lstStyle/>
          <a:p>
            <a:pPr>
              <a:defRPr/>
            </a:pPr>
            <a:r>
              <a:rPr lang="en-US" sz="3600" dirty="0">
                <a:sym typeface="Lucida Grande" charset="0"/>
              </a:rPr>
              <a:t>Classification Methods: Supervised learning</a:t>
            </a:r>
          </a:p>
        </p:txBody>
      </p:sp>
      <p:sp>
        <p:nvSpPr>
          <p:cNvPr id="15372" name="Rectangle 12"/>
          <p:cNvSpPr>
            <a:spLocks noGrp="1" noChangeArrowheads="1"/>
          </p:cNvSpPr>
          <p:nvPr>
            <p:ph type="body" idx="1"/>
          </p:nvPr>
        </p:nvSpPr>
        <p:spPr/>
        <p:txBody>
          <a:bodyPr vert="horz" lIns="91440" tIns="45720" rIns="132080" bIns="45720" rtlCol="0">
            <a:normAutofit/>
          </a:bodyPr>
          <a:lstStyle/>
          <a:p>
            <a:pPr eaLnBrk="1" hangingPunct="1"/>
            <a:r>
              <a:rPr lang="en-US" dirty="0"/>
              <a:t>Given:</a:t>
            </a:r>
          </a:p>
          <a:p>
            <a:pPr marL="782638" lvl="1"/>
            <a:r>
              <a:rPr lang="en-US" dirty="0"/>
              <a:t>A document </a:t>
            </a:r>
            <a:r>
              <a:rPr lang="en-US" i="1" dirty="0"/>
              <a:t>d</a:t>
            </a:r>
          </a:p>
          <a:p>
            <a:pPr marL="782638" lvl="1"/>
            <a:r>
              <a:rPr lang="en-US" dirty="0"/>
              <a:t>A fixed set of classes: </a:t>
            </a:r>
            <a:r>
              <a:rPr lang="en-US" i="1" dirty="0"/>
              <a:t>C = {c</a:t>
            </a:r>
            <a:r>
              <a:rPr lang="en-US" i="1" baseline="-25000" dirty="0"/>
              <a:t>1</a:t>
            </a:r>
            <a:r>
              <a:rPr lang="en-US" i="1" dirty="0"/>
              <a:t>, c</a:t>
            </a:r>
            <a:r>
              <a:rPr lang="en-US" i="1" baseline="-25000" dirty="0"/>
              <a:t>2</a:t>
            </a:r>
            <a:r>
              <a:rPr lang="en-US" i="1" dirty="0"/>
              <a:t>,…, </a:t>
            </a:r>
            <a:r>
              <a:rPr lang="en-US" i="1" dirty="0" err="1"/>
              <a:t>c</a:t>
            </a:r>
            <a:r>
              <a:rPr lang="en-US" i="1" baseline="-25000" dirty="0" err="1"/>
              <a:t>J</a:t>
            </a:r>
            <a:r>
              <a:rPr lang="en-US" i="1" dirty="0"/>
              <a:t>}</a:t>
            </a:r>
          </a:p>
          <a:p>
            <a:pPr marL="782638" lvl="1"/>
            <a:r>
              <a:rPr lang="en-US" dirty="0">
                <a:ea typeface="MS PGothic" pitchFamily="34" charset="-128"/>
              </a:rPr>
              <a:t>A </a:t>
            </a:r>
            <a:r>
              <a:rPr lang="en-US" u="sng" dirty="0">
                <a:ea typeface="MS PGothic" pitchFamily="34" charset="-128"/>
              </a:rPr>
              <a:t>training set</a:t>
            </a:r>
            <a:r>
              <a:rPr lang="en-US" dirty="0">
                <a:ea typeface="MS PGothic" pitchFamily="34" charset="-128"/>
              </a:rPr>
              <a:t> </a:t>
            </a:r>
            <a:r>
              <a:rPr lang="en-US" i="1" dirty="0">
                <a:ea typeface="MS PGothic" pitchFamily="34" charset="-128"/>
              </a:rPr>
              <a:t>D</a:t>
            </a:r>
            <a:r>
              <a:rPr lang="en-US" dirty="0">
                <a:ea typeface="MS PGothic" pitchFamily="34" charset="-128"/>
              </a:rPr>
              <a:t> of documents each with a label in </a:t>
            </a:r>
            <a:r>
              <a:rPr lang="en-US" i="1" dirty="0"/>
              <a:t>C</a:t>
            </a:r>
          </a:p>
          <a:p>
            <a:pPr marL="554038" lvl="1" indent="0">
              <a:buNone/>
            </a:pPr>
            <a:r>
              <a:rPr lang="en-US" i="1" dirty="0">
                <a:solidFill>
                  <a:srgbClr val="FF0000"/>
                </a:solidFill>
                <a:latin typeface="Calibri" charset="0"/>
              </a:rPr>
              <a:t>        (d</a:t>
            </a:r>
            <a:r>
              <a:rPr lang="en-US" i="1" baseline="-25000" dirty="0">
                <a:solidFill>
                  <a:srgbClr val="FF0000"/>
                </a:solidFill>
                <a:latin typeface="Calibri" charset="0"/>
              </a:rPr>
              <a:t>1</a:t>
            </a:r>
            <a:r>
              <a:rPr lang="en-US" i="1" dirty="0">
                <a:solidFill>
                  <a:srgbClr val="FF0000"/>
                </a:solidFill>
                <a:latin typeface="Calibri" charset="0"/>
              </a:rPr>
              <a:t>,c</a:t>
            </a:r>
            <a:r>
              <a:rPr lang="en-US" i="1" baseline="-25000" dirty="0">
                <a:solidFill>
                  <a:srgbClr val="FF0000"/>
                </a:solidFill>
                <a:latin typeface="Calibri" charset="0"/>
              </a:rPr>
              <a:t>1</a:t>
            </a:r>
            <a:r>
              <a:rPr lang="en-US" i="1" dirty="0">
                <a:solidFill>
                  <a:srgbClr val="FF0000"/>
                </a:solidFill>
                <a:latin typeface="Calibri" charset="0"/>
              </a:rPr>
              <a:t>),....,(</a:t>
            </a:r>
            <a:r>
              <a:rPr lang="en-US" i="1" dirty="0" err="1">
                <a:solidFill>
                  <a:srgbClr val="FF0000"/>
                </a:solidFill>
                <a:latin typeface="Calibri" charset="0"/>
              </a:rPr>
              <a:t>d</a:t>
            </a:r>
            <a:r>
              <a:rPr lang="en-US" i="1" baseline="-25000" dirty="0" err="1">
                <a:solidFill>
                  <a:srgbClr val="FF0000"/>
                </a:solidFill>
                <a:latin typeface="Calibri" charset="0"/>
              </a:rPr>
              <a:t>m</a:t>
            </a:r>
            <a:r>
              <a:rPr lang="en-US" i="1" dirty="0" err="1">
                <a:solidFill>
                  <a:srgbClr val="FF0000"/>
                </a:solidFill>
                <a:latin typeface="Calibri" charset="0"/>
              </a:rPr>
              <a:t>,c</a:t>
            </a:r>
            <a:r>
              <a:rPr lang="en-US" i="1" baseline="-25000" dirty="0" err="1">
                <a:solidFill>
                  <a:srgbClr val="FF0000"/>
                </a:solidFill>
                <a:latin typeface="Calibri" charset="0"/>
              </a:rPr>
              <a:t>m</a:t>
            </a:r>
            <a:r>
              <a:rPr lang="en-US" i="1" dirty="0">
                <a:solidFill>
                  <a:srgbClr val="FF0000"/>
                </a:solidFill>
                <a:latin typeface="Calibri" charset="0"/>
              </a:rPr>
              <a:t>)</a:t>
            </a:r>
          </a:p>
          <a:p>
            <a:pPr marL="782638" lvl="1"/>
            <a:endParaRPr lang="en-US" i="1" dirty="0"/>
          </a:p>
          <a:p>
            <a:pPr eaLnBrk="1" hangingPunct="1"/>
            <a:r>
              <a:rPr lang="en-US" dirty="0"/>
              <a:t>Determine:</a:t>
            </a:r>
          </a:p>
          <a:p>
            <a:pPr marL="782638" lvl="1"/>
            <a:r>
              <a:rPr lang="en-US" dirty="0"/>
              <a:t>A learning method or algorithm which will enable us to learn a classifier </a:t>
            </a:r>
            <a:r>
              <a:rPr lang="en-US" i="1" dirty="0"/>
              <a:t>γ</a:t>
            </a:r>
          </a:p>
          <a:p>
            <a:pPr marL="782638" lvl="1"/>
            <a:r>
              <a:rPr lang="en-US" dirty="0"/>
              <a:t>For a test document </a:t>
            </a:r>
            <a:r>
              <a:rPr lang="en-US" i="1" dirty="0"/>
              <a:t>d</a:t>
            </a:r>
            <a:r>
              <a:rPr lang="en-US" dirty="0"/>
              <a:t>, we assign it the class </a:t>
            </a:r>
            <a:r>
              <a:rPr lang="en-US" i="1" dirty="0" err="1"/>
              <a:t>γ</a:t>
            </a:r>
            <a:r>
              <a:rPr lang="en-US" i="1" dirty="0"/>
              <a:t>(d</a:t>
            </a:r>
            <a:r>
              <a:rPr lang="en-US" i="1" dirty="0">
                <a:ea typeface="MS PGothic" pitchFamily="34" charset="-128"/>
              </a:rPr>
              <a:t>) ∈ </a:t>
            </a:r>
            <a:r>
              <a:rPr lang="en-US" i="1" dirty="0"/>
              <a:t>C</a:t>
            </a:r>
          </a:p>
        </p:txBody>
      </p:sp>
      <p:sp>
        <p:nvSpPr>
          <p:cNvPr id="20488" name="Rectangle 13"/>
          <p:cNvSpPr>
            <a:spLocks/>
          </p:cNvSpPr>
          <p:nvPr/>
        </p:nvSpPr>
        <p:spPr bwMode="auto">
          <a:xfrm>
            <a:off x="9144000" y="12622"/>
            <a:ext cx="826828" cy="246221"/>
          </a:xfrm>
          <a:prstGeom prst="rect">
            <a:avLst/>
          </a:prstGeom>
          <a:noFill/>
          <a:ln w="12700">
            <a:noFill/>
            <a:miter lim="800000"/>
            <a:headEnd/>
            <a:tailEnd/>
          </a:ln>
        </p:spPr>
        <p:txBody>
          <a:bodyPr wrap="none" lIns="0" tIns="0" rIns="40639" bIns="0" anchor="ctr">
            <a:spAutoFit/>
          </a:bodyPr>
          <a:lstStyle/>
          <a:p>
            <a:pPr marL="39688"/>
            <a:r>
              <a:rPr lang="en-US" sz="1600">
                <a:solidFill>
                  <a:srgbClr val="FBFCFF"/>
                </a:solidFill>
                <a:ea typeface="MS PGothic" pitchFamily="34" charset="-128"/>
              </a:rPr>
              <a:t>Sec. 13.1</a:t>
            </a:r>
          </a:p>
        </p:txBody>
      </p:sp>
      <p:sp>
        <p:nvSpPr>
          <p:cNvPr id="2" name="Footer Placeholder 1">
            <a:extLst>
              <a:ext uri="{FF2B5EF4-FFF2-40B4-BE49-F238E27FC236}">
                <a16:creationId xmlns:a16="http://schemas.microsoft.com/office/drawing/2014/main" id="{31CEADD3-D844-EC4D-A3E9-4125FF530F21}"/>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F8243087-9A71-9242-AA08-C63E96DFDADC}"/>
              </a:ext>
            </a:extLst>
          </p:cNvPr>
          <p:cNvSpPr>
            <a:spLocks noGrp="1"/>
          </p:cNvSpPr>
          <p:nvPr>
            <p:ph type="sldNum" sz="quarter" idx="12"/>
          </p:nvPr>
        </p:nvSpPr>
        <p:spPr/>
        <p:txBody>
          <a:bodyPr/>
          <a:lstStyle/>
          <a:p>
            <a:fld id="{F60C5306-BD03-444F-81BE-8A5A1865DBD2}" type="slidenum">
              <a:rPr lang="en-US" smtClean="0"/>
              <a:t>13</a:t>
            </a:fld>
            <a:endParaRPr lang="en-US"/>
          </a:p>
        </p:txBody>
      </p:sp>
    </p:spTree>
    <p:extLst>
      <p:ext uri="{BB962C8B-B14F-4D97-AF65-F5344CB8AC3E}">
        <p14:creationId xmlns:p14="http://schemas.microsoft.com/office/powerpoint/2010/main" val="951432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7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7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7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F3FC87C-BA21-424C-AB87-97321D057306}"/>
              </a:ext>
            </a:extLst>
          </p:cNvPr>
          <p:cNvPicPr>
            <a:picLocks noGrp="1" noChangeAspect="1"/>
          </p:cNvPicPr>
          <p:nvPr>
            <p:ph idx="1"/>
          </p:nvPr>
        </p:nvPicPr>
        <p:blipFill>
          <a:blip r:embed="rId2"/>
          <a:stretch>
            <a:fillRect/>
          </a:stretch>
        </p:blipFill>
        <p:spPr>
          <a:xfrm>
            <a:off x="2628891" y="1825625"/>
            <a:ext cx="6934217" cy="4351338"/>
          </a:xfrm>
          <a:prstGeom prst="rect">
            <a:avLst/>
          </a:prstGeom>
        </p:spPr>
      </p:pic>
      <p:sp>
        <p:nvSpPr>
          <p:cNvPr id="4" name="Footer Placeholder 3">
            <a:extLst>
              <a:ext uri="{FF2B5EF4-FFF2-40B4-BE49-F238E27FC236}">
                <a16:creationId xmlns:a16="http://schemas.microsoft.com/office/drawing/2014/main" id="{4C689090-6675-8A42-8AAB-77E6678BB1B8}"/>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D2FD83F4-2BCD-C743-82ED-82E79A51B6E2}"/>
              </a:ext>
            </a:extLst>
          </p:cNvPr>
          <p:cNvSpPr>
            <a:spLocks noGrp="1"/>
          </p:cNvSpPr>
          <p:nvPr>
            <p:ph type="sldNum" sz="quarter" idx="12"/>
          </p:nvPr>
        </p:nvSpPr>
        <p:spPr/>
        <p:txBody>
          <a:bodyPr/>
          <a:lstStyle/>
          <a:p>
            <a:fld id="{F60C5306-BD03-444F-81BE-8A5A1865DBD2}" type="slidenum">
              <a:rPr lang="en-US" smtClean="0"/>
              <a:t>14</a:t>
            </a:fld>
            <a:endParaRPr lang="en-US"/>
          </a:p>
        </p:txBody>
      </p:sp>
      <p:sp>
        <p:nvSpPr>
          <p:cNvPr id="3" name="Title 1">
            <a:extLst>
              <a:ext uri="{FF2B5EF4-FFF2-40B4-BE49-F238E27FC236}">
                <a16:creationId xmlns:a16="http://schemas.microsoft.com/office/drawing/2014/main" id="{EBE2E153-D3E4-CB1F-436C-7D42B51F99AC}"/>
              </a:ext>
            </a:extLst>
          </p:cNvPr>
          <p:cNvSpPr>
            <a:spLocks noGrp="1"/>
          </p:cNvSpPr>
          <p:nvPr>
            <p:ph type="title"/>
          </p:nvPr>
        </p:nvSpPr>
        <p:spPr/>
        <p:txBody>
          <a:bodyPr/>
          <a:lstStyle/>
          <a:p>
            <a:r>
              <a:rPr lang="en-GB" dirty="0"/>
              <a:t>(Text) Classification</a:t>
            </a:r>
          </a:p>
        </p:txBody>
      </p:sp>
    </p:spTree>
    <p:extLst>
      <p:ext uri="{BB962C8B-B14F-4D97-AF65-F5344CB8AC3E}">
        <p14:creationId xmlns:p14="http://schemas.microsoft.com/office/powerpoint/2010/main" val="142653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a:grpSpLocks/>
          </p:cNvGrpSpPr>
          <p:nvPr/>
        </p:nvGrpSpPr>
        <p:grpSpPr bwMode="auto">
          <a:xfrm>
            <a:off x="1524000" y="-141288"/>
            <a:ext cx="4178300" cy="557213"/>
            <a:chOff x="0" y="0"/>
            <a:chExt cx="2632" cy="352"/>
          </a:xfrm>
        </p:grpSpPr>
        <p:sp>
          <p:nvSpPr>
            <p:cNvPr id="21505" name="Rectangle 1"/>
            <p:cNvSpPr>
              <a:spLocks/>
            </p:cNvSpPr>
            <p:nvPr/>
          </p:nvSpPr>
          <p:spPr bwMode="auto">
            <a:xfrm>
              <a:off x="0" y="89"/>
              <a:ext cx="2632" cy="170"/>
            </a:xfrm>
            <a:prstGeom prst="rect">
              <a:avLst/>
            </a:prstGeom>
            <a:solidFill>
              <a:schemeClr val="accent1"/>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21518" name="Rectangle 2"/>
            <p:cNvSpPr>
              <a:spLocks/>
            </p:cNvSpPr>
            <p:nvPr/>
          </p:nvSpPr>
          <p:spPr bwMode="auto">
            <a:xfrm>
              <a:off x="0" y="0"/>
              <a:ext cx="2632" cy="352"/>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Introduction to Information Retrieval</a:t>
              </a:r>
            </a:p>
          </p:txBody>
        </p:sp>
      </p:grpSp>
      <p:grpSp>
        <p:nvGrpSpPr>
          <p:cNvPr id="6" name="Group 6"/>
          <p:cNvGrpSpPr>
            <a:grpSpLocks/>
          </p:cNvGrpSpPr>
          <p:nvPr/>
        </p:nvGrpSpPr>
        <p:grpSpPr bwMode="auto">
          <a:xfrm>
            <a:off x="5257800" y="-26988"/>
            <a:ext cx="3886200" cy="328613"/>
            <a:chOff x="0" y="0"/>
            <a:chExt cx="2448" cy="208"/>
          </a:xfrm>
        </p:grpSpPr>
        <p:sp>
          <p:nvSpPr>
            <p:cNvPr id="2" name="Rectangle 4"/>
            <p:cNvSpPr>
              <a:spLocks/>
            </p:cNvSpPr>
            <p:nvPr/>
          </p:nvSpPr>
          <p:spPr bwMode="auto">
            <a:xfrm>
              <a:off x="0" y="17"/>
              <a:ext cx="2448" cy="173"/>
            </a:xfrm>
            <a:prstGeom prst="rect">
              <a:avLst/>
            </a:prstGeom>
            <a:solidFill>
              <a:schemeClr val="accent1"/>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3" name="Rectangle 5"/>
            <p:cNvSpPr>
              <a:spLocks/>
            </p:cNvSpPr>
            <p:nvPr/>
          </p:nvSpPr>
          <p:spPr bwMode="auto">
            <a:xfrm>
              <a:off x="0" y="0"/>
              <a:ext cx="2448" cy="208"/>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 </a:t>
              </a:r>
            </a:p>
          </p:txBody>
        </p:sp>
      </p:grpSp>
      <p:grpSp>
        <p:nvGrpSpPr>
          <p:cNvPr id="7" name="Group 9"/>
          <p:cNvGrpSpPr>
            <a:grpSpLocks/>
          </p:cNvGrpSpPr>
          <p:nvPr/>
        </p:nvGrpSpPr>
        <p:grpSpPr bwMode="auto">
          <a:xfrm>
            <a:off x="9144000" y="-26988"/>
            <a:ext cx="1524000" cy="328613"/>
            <a:chOff x="0" y="0"/>
            <a:chExt cx="960" cy="208"/>
          </a:xfrm>
        </p:grpSpPr>
        <p:sp>
          <p:nvSpPr>
            <p:cNvPr id="21511" name="Rectangle 7"/>
            <p:cNvSpPr>
              <a:spLocks/>
            </p:cNvSpPr>
            <p:nvPr/>
          </p:nvSpPr>
          <p:spPr bwMode="auto">
            <a:xfrm>
              <a:off x="0" y="17"/>
              <a:ext cx="960" cy="173"/>
            </a:xfrm>
            <a:prstGeom prst="rect">
              <a:avLst/>
            </a:prstGeom>
            <a:solidFill>
              <a:srgbClr val="139CB7"/>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4" name="Rectangle 8"/>
            <p:cNvSpPr>
              <a:spLocks/>
            </p:cNvSpPr>
            <p:nvPr/>
          </p:nvSpPr>
          <p:spPr bwMode="auto">
            <a:xfrm>
              <a:off x="0" y="0"/>
              <a:ext cx="960" cy="208"/>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 </a:t>
              </a:r>
            </a:p>
          </p:txBody>
        </p:sp>
      </p:grpSp>
      <p:sp>
        <p:nvSpPr>
          <p:cNvPr id="21514" name="Line 10"/>
          <p:cNvSpPr>
            <a:spLocks noChangeShapeType="1"/>
          </p:cNvSpPr>
          <p:nvPr/>
        </p:nvSpPr>
        <p:spPr bwMode="auto">
          <a:xfrm>
            <a:off x="1752600" y="1447800"/>
            <a:ext cx="8686800" cy="1588"/>
          </a:xfrm>
          <a:prstGeom prst="line">
            <a:avLst/>
          </a:prstGeom>
          <a:noFill/>
          <a:ln w="38100">
            <a:solidFill>
              <a:srgbClr val="139CB7"/>
            </a:solidFill>
            <a:round/>
            <a:headEnd/>
            <a:tailEnd/>
          </a:ln>
          <a:effectLst>
            <a:outerShdw blurRad="38100" dist="25399" dir="5400000" algn="ctr" rotWithShape="0">
              <a:schemeClr val="bg2">
                <a:alpha val="37999"/>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515" name="Rectangle 11"/>
          <p:cNvSpPr>
            <a:spLocks noGrp="1" noChangeArrowheads="1"/>
          </p:cNvSpPr>
          <p:nvPr>
            <p:ph type="title"/>
          </p:nvPr>
        </p:nvSpPr>
        <p:spPr/>
        <p:txBody>
          <a:bodyPr vert="horz" lIns="91440" tIns="45720" rIns="132080" bIns="45720" rtlCol="0" anchor="ctr">
            <a:normAutofit/>
          </a:bodyPr>
          <a:lstStyle/>
          <a:p>
            <a:pPr>
              <a:defRPr/>
            </a:pPr>
            <a:r>
              <a:rPr lang="en-US" dirty="0">
                <a:sym typeface="Lucida Grande" charset="0"/>
              </a:rPr>
              <a:t>Basic Classification Methods</a:t>
            </a:r>
          </a:p>
        </p:txBody>
      </p:sp>
      <p:sp>
        <p:nvSpPr>
          <p:cNvPr id="21516" name="Rectangle 12"/>
          <p:cNvSpPr>
            <a:spLocks noGrp="1" noChangeArrowheads="1"/>
          </p:cNvSpPr>
          <p:nvPr>
            <p:ph type="body" idx="1"/>
          </p:nvPr>
        </p:nvSpPr>
        <p:spPr/>
        <p:txBody>
          <a:bodyPr vert="horz" lIns="91440" tIns="45720" rIns="132080" bIns="45720" rtlCol="0">
            <a:normAutofit/>
          </a:bodyPr>
          <a:lstStyle/>
          <a:p>
            <a:pPr eaLnBrk="1" hangingPunct="1"/>
            <a:r>
              <a:rPr lang="en-US" dirty="0"/>
              <a:t>Supervised learning</a:t>
            </a:r>
          </a:p>
          <a:p>
            <a:pPr lvl="1" eaLnBrk="1" hangingPunct="1"/>
            <a:r>
              <a:rPr lang="en-US" dirty="0"/>
              <a:t>Naive Bayes (simple, common) </a:t>
            </a:r>
            <a:r>
              <a:rPr lang="en-US" b="1" dirty="0">
                <a:solidFill>
                  <a:srgbClr val="C00000"/>
                </a:solidFill>
              </a:rPr>
              <a:t> </a:t>
            </a:r>
          </a:p>
          <a:p>
            <a:pPr lvl="1" eaLnBrk="1" hangingPunct="1"/>
            <a:r>
              <a:rPr lang="en-US" dirty="0"/>
              <a:t>k-Nearest Neighbors (simple, powerful)</a:t>
            </a:r>
          </a:p>
          <a:p>
            <a:pPr lvl="1" eaLnBrk="1" hangingPunct="1"/>
            <a:r>
              <a:rPr lang="en-US" dirty="0"/>
              <a:t>Support-vector machines (generally more powerful)</a:t>
            </a:r>
          </a:p>
          <a:p>
            <a:pPr lvl="1" eaLnBrk="1" hangingPunct="1"/>
            <a:r>
              <a:rPr lang="en-US" dirty="0"/>
              <a:t>Logistic Regression </a:t>
            </a:r>
          </a:p>
          <a:p>
            <a:pPr lvl="1"/>
            <a:r>
              <a:rPr lang="en-US" dirty="0"/>
              <a:t>Neural Networks,.. plus many other methods</a:t>
            </a:r>
          </a:p>
          <a:p>
            <a:pPr lvl="1" eaLnBrk="1" hangingPunct="1"/>
            <a:endParaRPr lang="en-US" dirty="0"/>
          </a:p>
          <a:p>
            <a:pPr lvl="1" eaLnBrk="1" hangingPunct="1"/>
            <a:endParaRPr lang="en-US" dirty="0"/>
          </a:p>
          <a:p>
            <a:pPr lvl="1" eaLnBrk="1" hangingPunct="1"/>
            <a:endParaRPr lang="en-US" sz="1000" dirty="0"/>
          </a:p>
          <a:p>
            <a:pPr eaLnBrk="1" hangingPunct="1"/>
            <a:r>
              <a:rPr lang="en-US" dirty="0"/>
              <a:t>Many commercial systems use a mixture of methods</a:t>
            </a:r>
          </a:p>
        </p:txBody>
      </p:sp>
      <p:sp>
        <p:nvSpPr>
          <p:cNvPr id="21512" name="Rectangle 13"/>
          <p:cNvSpPr>
            <a:spLocks/>
          </p:cNvSpPr>
          <p:nvPr/>
        </p:nvSpPr>
        <p:spPr bwMode="auto">
          <a:xfrm>
            <a:off x="9144000" y="12622"/>
            <a:ext cx="604010" cy="246221"/>
          </a:xfrm>
          <a:prstGeom prst="rect">
            <a:avLst/>
          </a:prstGeom>
          <a:noFill/>
          <a:ln w="12700">
            <a:noFill/>
            <a:miter lim="800000"/>
            <a:headEnd/>
            <a:tailEnd/>
          </a:ln>
        </p:spPr>
        <p:txBody>
          <a:bodyPr wrap="none" lIns="0" tIns="0" rIns="40639" bIns="0" anchor="ctr">
            <a:spAutoFit/>
          </a:bodyPr>
          <a:lstStyle/>
          <a:p>
            <a:pPr marL="39688"/>
            <a:r>
              <a:rPr lang="en-US" sz="1600">
                <a:solidFill>
                  <a:srgbClr val="FBFCFF"/>
                </a:solidFill>
                <a:ea typeface="MS PGothic" pitchFamily="34" charset="-128"/>
              </a:rPr>
              <a:t>Ch. 13</a:t>
            </a:r>
          </a:p>
        </p:txBody>
      </p:sp>
      <p:sp>
        <p:nvSpPr>
          <p:cNvPr id="8" name="Footer Placeholder 7">
            <a:extLst>
              <a:ext uri="{FF2B5EF4-FFF2-40B4-BE49-F238E27FC236}">
                <a16:creationId xmlns:a16="http://schemas.microsoft.com/office/drawing/2014/main" id="{F617D606-6DC9-9A44-87B4-6572F295366C}"/>
              </a:ext>
            </a:extLst>
          </p:cNvPr>
          <p:cNvSpPr>
            <a:spLocks noGrp="1"/>
          </p:cNvSpPr>
          <p:nvPr>
            <p:ph type="ftr" sz="quarter" idx="11"/>
          </p:nvPr>
        </p:nvSpPr>
        <p:spPr/>
        <p:txBody>
          <a:bodyPr/>
          <a:lstStyle/>
          <a:p>
            <a:r>
              <a:rPr lang="en-CA"/>
              <a:t>F20/F21 AA Applied Text Analytics</a:t>
            </a:r>
            <a:endParaRPr lang="en-US"/>
          </a:p>
        </p:txBody>
      </p:sp>
      <p:sp>
        <p:nvSpPr>
          <p:cNvPr id="9" name="Slide Number Placeholder 8">
            <a:extLst>
              <a:ext uri="{FF2B5EF4-FFF2-40B4-BE49-F238E27FC236}">
                <a16:creationId xmlns:a16="http://schemas.microsoft.com/office/drawing/2014/main" id="{7AD9B931-33B5-A74B-8DB6-012C6021058E}"/>
              </a:ext>
            </a:extLst>
          </p:cNvPr>
          <p:cNvSpPr>
            <a:spLocks noGrp="1"/>
          </p:cNvSpPr>
          <p:nvPr>
            <p:ph type="sldNum" sz="quarter" idx="12"/>
          </p:nvPr>
        </p:nvSpPr>
        <p:spPr/>
        <p:txBody>
          <a:bodyPr/>
          <a:lstStyle/>
          <a:p>
            <a:fld id="{F60C5306-BD03-444F-81BE-8A5A1865DBD2}" type="slidenum">
              <a:rPr lang="en-US" smtClean="0"/>
              <a:t>15</a:t>
            </a:fld>
            <a:endParaRPr lang="en-US"/>
          </a:p>
        </p:txBody>
      </p:sp>
    </p:spTree>
    <p:extLst>
      <p:ext uri="{BB962C8B-B14F-4D97-AF65-F5344CB8AC3E}">
        <p14:creationId xmlns:p14="http://schemas.microsoft.com/office/powerpoint/2010/main" val="221211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4"/>
          <p:cNvSpPr>
            <a:spLocks noGrp="1"/>
          </p:cNvSpPr>
          <p:nvPr>
            <p:ph type="sldNum" sz="quarter" idx="10"/>
          </p:nvPr>
        </p:nvSpPr>
        <p:spPr>
          <a:xfrm>
            <a:off x="8077200" y="6477001"/>
            <a:ext cx="2133600" cy="2444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fld id="{22E83118-91FA-4741-82F0-F53FD10BC509}" type="slidenum">
              <a:rPr lang="en-US">
                <a:latin typeface="Calibri" pitchFamily="34" charset="0"/>
                <a:cs typeface="Arial Unicode MS" pitchFamily="34" charset="-128"/>
              </a:rPr>
              <a:pPr/>
              <a:t>16</a:t>
            </a:fld>
            <a:endParaRPr lang="en-US">
              <a:latin typeface="Calibri" pitchFamily="34" charset="0"/>
              <a:cs typeface="Arial Unicode MS" pitchFamily="34" charset="-128"/>
            </a:endParaRPr>
          </a:p>
        </p:txBody>
      </p:sp>
      <p:sp>
        <p:nvSpPr>
          <p:cNvPr id="23555" name="Rectangle 2"/>
          <p:cNvSpPr>
            <a:spLocks noGrp="1" noChangeArrowheads="1"/>
          </p:cNvSpPr>
          <p:nvPr>
            <p:ph type="title"/>
          </p:nvPr>
        </p:nvSpPr>
        <p:spPr/>
        <p:txBody>
          <a:bodyPr/>
          <a:lstStyle/>
          <a:p>
            <a:pPr>
              <a:defRPr/>
            </a:pPr>
            <a:r>
              <a:rPr lang="en-US">
                <a:latin typeface="Calibri" charset="0"/>
                <a:ea typeface="ＭＳ Ｐゴシック" charset="0"/>
                <a:cs typeface="ＭＳ Ｐゴシック" charset="0"/>
                <a:sym typeface="Lucida Grande" charset="0"/>
              </a:rPr>
              <a:t>Documents in a Vector Space</a:t>
            </a:r>
          </a:p>
        </p:txBody>
      </p:sp>
      <p:sp>
        <p:nvSpPr>
          <p:cNvPr id="36868" name="Oval 3"/>
          <p:cNvSpPr>
            <a:spLocks noChangeArrowheads="1"/>
          </p:cNvSpPr>
          <p:nvPr/>
        </p:nvSpPr>
        <p:spPr bwMode="auto">
          <a:xfrm>
            <a:off x="3429000" y="2667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36869" name="Oval 4"/>
          <p:cNvSpPr>
            <a:spLocks noChangeArrowheads="1"/>
          </p:cNvSpPr>
          <p:nvPr/>
        </p:nvSpPr>
        <p:spPr bwMode="auto">
          <a:xfrm>
            <a:off x="5638800" y="3352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6870" name="Oval 5"/>
          <p:cNvSpPr>
            <a:spLocks noChangeArrowheads="1"/>
          </p:cNvSpPr>
          <p:nvPr/>
        </p:nvSpPr>
        <p:spPr bwMode="auto">
          <a:xfrm>
            <a:off x="6172200" y="4876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6871" name="Oval 6"/>
          <p:cNvSpPr>
            <a:spLocks noChangeArrowheads="1"/>
          </p:cNvSpPr>
          <p:nvPr/>
        </p:nvSpPr>
        <p:spPr bwMode="auto">
          <a:xfrm>
            <a:off x="3581400" y="32004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36872" name="Oval 7"/>
          <p:cNvSpPr>
            <a:spLocks noChangeArrowheads="1"/>
          </p:cNvSpPr>
          <p:nvPr/>
        </p:nvSpPr>
        <p:spPr bwMode="auto">
          <a:xfrm>
            <a:off x="3733800" y="42672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36873" name="Oval 8"/>
          <p:cNvSpPr>
            <a:spLocks noChangeArrowheads="1"/>
          </p:cNvSpPr>
          <p:nvPr/>
        </p:nvSpPr>
        <p:spPr bwMode="auto">
          <a:xfrm>
            <a:off x="4648200" y="2667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36874" name="Oval 9"/>
          <p:cNvSpPr>
            <a:spLocks noChangeArrowheads="1"/>
          </p:cNvSpPr>
          <p:nvPr/>
        </p:nvSpPr>
        <p:spPr bwMode="auto">
          <a:xfrm>
            <a:off x="3124200" y="36576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36875" name="Oval 10"/>
          <p:cNvSpPr>
            <a:spLocks noChangeArrowheads="1"/>
          </p:cNvSpPr>
          <p:nvPr/>
        </p:nvSpPr>
        <p:spPr bwMode="auto">
          <a:xfrm>
            <a:off x="4191000" y="3429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36876" name="Oval 11"/>
          <p:cNvSpPr>
            <a:spLocks noChangeArrowheads="1"/>
          </p:cNvSpPr>
          <p:nvPr/>
        </p:nvSpPr>
        <p:spPr bwMode="auto">
          <a:xfrm>
            <a:off x="4876800" y="3048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36877" name="Oval 12"/>
          <p:cNvSpPr>
            <a:spLocks noChangeArrowheads="1"/>
          </p:cNvSpPr>
          <p:nvPr/>
        </p:nvSpPr>
        <p:spPr bwMode="auto">
          <a:xfrm>
            <a:off x="4495800" y="42672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36878" name="Oval 13"/>
          <p:cNvSpPr>
            <a:spLocks noChangeArrowheads="1"/>
          </p:cNvSpPr>
          <p:nvPr/>
        </p:nvSpPr>
        <p:spPr bwMode="auto">
          <a:xfrm>
            <a:off x="5791200" y="24384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6879" name="Oval 14"/>
          <p:cNvSpPr>
            <a:spLocks noChangeArrowheads="1"/>
          </p:cNvSpPr>
          <p:nvPr/>
        </p:nvSpPr>
        <p:spPr bwMode="auto">
          <a:xfrm>
            <a:off x="5943600" y="39624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6880" name="Oval 15"/>
          <p:cNvSpPr>
            <a:spLocks noChangeArrowheads="1"/>
          </p:cNvSpPr>
          <p:nvPr/>
        </p:nvSpPr>
        <p:spPr bwMode="auto">
          <a:xfrm>
            <a:off x="6096000" y="2743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6881" name="Oval 16"/>
          <p:cNvSpPr>
            <a:spLocks noChangeArrowheads="1"/>
          </p:cNvSpPr>
          <p:nvPr/>
        </p:nvSpPr>
        <p:spPr bwMode="auto">
          <a:xfrm>
            <a:off x="7162800" y="2895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6882" name="Oval 17"/>
          <p:cNvSpPr>
            <a:spLocks noChangeArrowheads="1"/>
          </p:cNvSpPr>
          <p:nvPr/>
        </p:nvSpPr>
        <p:spPr bwMode="auto">
          <a:xfrm>
            <a:off x="6400800" y="3048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6883" name="Oval 18"/>
          <p:cNvSpPr>
            <a:spLocks noChangeArrowheads="1"/>
          </p:cNvSpPr>
          <p:nvPr/>
        </p:nvSpPr>
        <p:spPr bwMode="auto">
          <a:xfrm>
            <a:off x="5562600" y="5029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6884" name="Oval 19"/>
          <p:cNvSpPr>
            <a:spLocks noChangeArrowheads="1"/>
          </p:cNvSpPr>
          <p:nvPr/>
        </p:nvSpPr>
        <p:spPr bwMode="auto">
          <a:xfrm>
            <a:off x="6096000" y="5943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6885" name="Oval 20"/>
          <p:cNvSpPr>
            <a:spLocks noChangeArrowheads="1"/>
          </p:cNvSpPr>
          <p:nvPr/>
        </p:nvSpPr>
        <p:spPr bwMode="auto">
          <a:xfrm>
            <a:off x="6629400" y="5334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6886" name="Oval 21"/>
          <p:cNvSpPr>
            <a:spLocks noChangeArrowheads="1"/>
          </p:cNvSpPr>
          <p:nvPr/>
        </p:nvSpPr>
        <p:spPr bwMode="auto">
          <a:xfrm>
            <a:off x="8763000" y="44196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36887" name="Oval 22"/>
          <p:cNvSpPr>
            <a:spLocks noChangeArrowheads="1"/>
          </p:cNvSpPr>
          <p:nvPr/>
        </p:nvSpPr>
        <p:spPr bwMode="auto">
          <a:xfrm>
            <a:off x="8763000" y="4876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6888" name="Oval 23"/>
          <p:cNvSpPr>
            <a:spLocks noChangeArrowheads="1"/>
          </p:cNvSpPr>
          <p:nvPr/>
        </p:nvSpPr>
        <p:spPr bwMode="auto">
          <a:xfrm>
            <a:off x="8763000" y="5334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6889" name="Line 24"/>
          <p:cNvSpPr>
            <a:spLocks noChangeShapeType="1"/>
          </p:cNvSpPr>
          <p:nvPr/>
        </p:nvSpPr>
        <p:spPr bwMode="auto">
          <a:xfrm>
            <a:off x="8153400" y="1905000"/>
            <a:ext cx="0" cy="4419600"/>
          </a:xfrm>
          <a:prstGeom prst="line">
            <a:avLst/>
          </a:prstGeom>
          <a:noFill/>
          <a:ln w="28575">
            <a:solidFill>
              <a:schemeClr val="tx1"/>
            </a:solidFill>
            <a:round/>
            <a:headEnd/>
            <a:tailEnd/>
          </a:ln>
        </p:spPr>
        <p:txBody>
          <a:bodyPr wrap="none" anchor="ctr"/>
          <a:lstStyle/>
          <a:p>
            <a:endParaRPr lang="en-GB"/>
          </a:p>
        </p:txBody>
      </p:sp>
      <p:sp>
        <p:nvSpPr>
          <p:cNvPr id="36890" name="Text Box 25"/>
          <p:cNvSpPr txBox="1">
            <a:spLocks noChangeArrowheads="1"/>
          </p:cNvSpPr>
          <p:nvPr/>
        </p:nvSpPr>
        <p:spPr bwMode="auto">
          <a:xfrm>
            <a:off x="8915400" y="4281488"/>
            <a:ext cx="1516634"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Government</a:t>
            </a:r>
            <a:endParaRPr lang="en-US" sz="1400">
              <a:latin typeface="Rockwell" pitchFamily="18" charset="0"/>
              <a:ea typeface="MS PGothic" pitchFamily="34" charset="-128"/>
              <a:cs typeface="Arial Unicode MS" pitchFamily="34" charset="-128"/>
            </a:endParaRPr>
          </a:p>
        </p:txBody>
      </p:sp>
      <p:sp>
        <p:nvSpPr>
          <p:cNvPr id="36891" name="Text Box 26"/>
          <p:cNvSpPr txBox="1">
            <a:spLocks noChangeArrowheads="1"/>
          </p:cNvSpPr>
          <p:nvPr/>
        </p:nvSpPr>
        <p:spPr bwMode="auto">
          <a:xfrm>
            <a:off x="8915401" y="4800600"/>
            <a:ext cx="1013419"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Science</a:t>
            </a:r>
            <a:endParaRPr lang="en-US" sz="1400">
              <a:latin typeface="Rockwell" pitchFamily="18" charset="0"/>
              <a:ea typeface="MS PGothic" pitchFamily="34" charset="-128"/>
              <a:cs typeface="Arial Unicode MS" pitchFamily="34" charset="-128"/>
            </a:endParaRPr>
          </a:p>
        </p:txBody>
      </p:sp>
      <p:sp>
        <p:nvSpPr>
          <p:cNvPr id="36892" name="Text Box 27"/>
          <p:cNvSpPr txBox="1">
            <a:spLocks noChangeArrowheads="1"/>
          </p:cNvSpPr>
          <p:nvPr/>
        </p:nvSpPr>
        <p:spPr bwMode="auto">
          <a:xfrm>
            <a:off x="8915401" y="5257800"/>
            <a:ext cx="620939"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Arts</a:t>
            </a:r>
            <a:endParaRPr lang="en-US" sz="1400">
              <a:latin typeface="Rockwell" pitchFamily="18" charset="0"/>
              <a:ea typeface="MS PGothic" pitchFamily="34" charset="-128"/>
              <a:cs typeface="Arial Unicode MS" pitchFamily="34" charset="-128"/>
            </a:endParaRPr>
          </a:p>
        </p:txBody>
      </p:sp>
      <p:sp>
        <p:nvSpPr>
          <p:cNvPr id="36893" name="TextBox 28"/>
          <p:cNvSpPr txBox="1">
            <a:spLocks noChangeArrowheads="1"/>
          </p:cNvSpPr>
          <p:nvPr/>
        </p:nvSpPr>
        <p:spPr bwMode="auto">
          <a:xfrm>
            <a:off x="9144001" y="-33338"/>
            <a:ext cx="1033463" cy="338138"/>
          </a:xfrm>
          <a:prstGeom prst="rect">
            <a:avLst/>
          </a:prstGeom>
          <a:noFill/>
          <a:ln w="9525">
            <a:noFill/>
            <a:miter lim="800000"/>
            <a:headEnd/>
            <a:tailEnd/>
          </a:ln>
        </p:spPr>
        <p:txBody>
          <a:bodyPr wrap="none" anchor="ctr">
            <a:spAutoFit/>
          </a:bodyPr>
          <a:lstStyle/>
          <a:p>
            <a:r>
              <a:rPr lang="en-US" sz="1600">
                <a:solidFill>
                  <a:srgbClr val="FBFCFF"/>
                </a:solidFill>
                <a:latin typeface="Lucida Sans" pitchFamily="34" charset="0"/>
                <a:ea typeface="MS PGothic" pitchFamily="34" charset="-128"/>
                <a:cs typeface="Arial Unicode MS" pitchFamily="34" charset="-128"/>
              </a:rPr>
              <a:t>Sec.14.1</a:t>
            </a:r>
          </a:p>
        </p:txBody>
      </p:sp>
      <p:sp>
        <p:nvSpPr>
          <p:cNvPr id="2" name="Footer Placeholder 1">
            <a:extLst>
              <a:ext uri="{FF2B5EF4-FFF2-40B4-BE49-F238E27FC236}">
                <a16:creationId xmlns:a16="http://schemas.microsoft.com/office/drawing/2014/main" id="{4B16ED84-E12A-3B4B-AEE6-029459D57604}"/>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2811256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4"/>
          <p:cNvSpPr>
            <a:spLocks noGrp="1"/>
          </p:cNvSpPr>
          <p:nvPr>
            <p:ph type="sldNum" sz="quarter" idx="10"/>
          </p:nvPr>
        </p:nvSpPr>
        <p:spPr>
          <a:xfrm>
            <a:off x="8077200" y="6477001"/>
            <a:ext cx="2133600" cy="2444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fld id="{926B801F-0284-449F-92FC-BC845922EDE8}" type="slidenum">
              <a:rPr lang="en-US">
                <a:latin typeface="Calibri" pitchFamily="34" charset="0"/>
                <a:cs typeface="Arial Unicode MS" pitchFamily="34" charset="-128"/>
              </a:rPr>
              <a:pPr/>
              <a:t>17</a:t>
            </a:fld>
            <a:endParaRPr lang="en-US">
              <a:latin typeface="Calibri" pitchFamily="34" charset="0"/>
              <a:cs typeface="Arial Unicode MS" pitchFamily="34" charset="-128"/>
            </a:endParaRPr>
          </a:p>
        </p:txBody>
      </p:sp>
      <p:sp>
        <p:nvSpPr>
          <p:cNvPr id="24579" name="Rectangle 2"/>
          <p:cNvSpPr>
            <a:spLocks noGrp="1" noChangeArrowheads="1"/>
          </p:cNvSpPr>
          <p:nvPr>
            <p:ph type="title"/>
          </p:nvPr>
        </p:nvSpPr>
        <p:spPr/>
        <p:txBody>
          <a:bodyPr/>
          <a:lstStyle/>
          <a:p>
            <a:pPr>
              <a:defRPr/>
            </a:pPr>
            <a:r>
              <a:rPr lang="en-US">
                <a:latin typeface="Calibri" charset="0"/>
                <a:ea typeface="ＭＳ Ｐゴシック" charset="0"/>
                <a:cs typeface="ＭＳ Ｐゴシック" charset="0"/>
                <a:sym typeface="Lucida Grande" charset="0"/>
              </a:rPr>
              <a:t>Test Document of what class?</a:t>
            </a:r>
          </a:p>
        </p:txBody>
      </p:sp>
      <p:sp>
        <p:nvSpPr>
          <p:cNvPr id="37892" name="Rectangle 3"/>
          <p:cNvSpPr>
            <a:spLocks noChangeArrowheads="1"/>
          </p:cNvSpPr>
          <p:nvPr/>
        </p:nvSpPr>
        <p:spPr bwMode="auto">
          <a:xfrm>
            <a:off x="2209800" y="1981200"/>
            <a:ext cx="7772400" cy="4114800"/>
          </a:xfrm>
          <a:prstGeom prst="rect">
            <a:avLst/>
          </a:prstGeom>
          <a:noFill/>
          <a:ln w="9525">
            <a:noFill/>
            <a:miter lim="800000"/>
            <a:headEnd/>
            <a:tailEnd/>
          </a:ln>
        </p:spPr>
        <p:txBody>
          <a:bodyPr/>
          <a:lstStyle/>
          <a:p>
            <a:pPr marL="342900" indent="-342900">
              <a:spcBef>
                <a:spcPct val="20000"/>
              </a:spcBef>
              <a:buClr>
                <a:srgbClr val="A50021"/>
              </a:buClr>
              <a:buSzPct val="60000"/>
              <a:buFont typeface="Wingdings" pitchFamily="2" charset="2"/>
              <a:buChar char="n"/>
            </a:pPr>
            <a:endParaRPr lang="en-US" sz="2600"/>
          </a:p>
        </p:txBody>
      </p:sp>
      <p:sp>
        <p:nvSpPr>
          <p:cNvPr id="37893" name="Oval 22"/>
          <p:cNvSpPr>
            <a:spLocks noChangeArrowheads="1"/>
          </p:cNvSpPr>
          <p:nvPr/>
        </p:nvSpPr>
        <p:spPr bwMode="auto">
          <a:xfrm>
            <a:off x="8763000" y="44196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37894" name="Oval 23"/>
          <p:cNvSpPr>
            <a:spLocks noChangeArrowheads="1"/>
          </p:cNvSpPr>
          <p:nvPr/>
        </p:nvSpPr>
        <p:spPr bwMode="auto">
          <a:xfrm>
            <a:off x="8763000" y="4876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895" name="Oval 24"/>
          <p:cNvSpPr>
            <a:spLocks noChangeArrowheads="1"/>
          </p:cNvSpPr>
          <p:nvPr/>
        </p:nvSpPr>
        <p:spPr bwMode="auto">
          <a:xfrm>
            <a:off x="8763000" y="5334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7896" name="Line 25"/>
          <p:cNvSpPr>
            <a:spLocks noChangeShapeType="1"/>
          </p:cNvSpPr>
          <p:nvPr/>
        </p:nvSpPr>
        <p:spPr bwMode="auto">
          <a:xfrm>
            <a:off x="8153400" y="1905000"/>
            <a:ext cx="0" cy="4419600"/>
          </a:xfrm>
          <a:prstGeom prst="line">
            <a:avLst/>
          </a:prstGeom>
          <a:noFill/>
          <a:ln w="28575">
            <a:solidFill>
              <a:schemeClr val="tx1"/>
            </a:solidFill>
            <a:round/>
            <a:headEnd/>
            <a:tailEnd/>
          </a:ln>
        </p:spPr>
        <p:txBody>
          <a:bodyPr wrap="none" anchor="ctr"/>
          <a:lstStyle/>
          <a:p>
            <a:endParaRPr lang="en-GB"/>
          </a:p>
        </p:txBody>
      </p:sp>
      <p:sp>
        <p:nvSpPr>
          <p:cNvPr id="37897" name="Text Box 26"/>
          <p:cNvSpPr txBox="1">
            <a:spLocks noChangeArrowheads="1"/>
          </p:cNvSpPr>
          <p:nvPr/>
        </p:nvSpPr>
        <p:spPr bwMode="auto">
          <a:xfrm>
            <a:off x="8915400" y="4281488"/>
            <a:ext cx="1516634"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Government</a:t>
            </a:r>
            <a:endParaRPr lang="en-US" sz="1400">
              <a:latin typeface="Rockwell" pitchFamily="18" charset="0"/>
              <a:ea typeface="MS PGothic" pitchFamily="34" charset="-128"/>
              <a:cs typeface="Arial Unicode MS" pitchFamily="34" charset="-128"/>
            </a:endParaRPr>
          </a:p>
        </p:txBody>
      </p:sp>
      <p:sp>
        <p:nvSpPr>
          <p:cNvPr id="37898" name="Text Box 27"/>
          <p:cNvSpPr txBox="1">
            <a:spLocks noChangeArrowheads="1"/>
          </p:cNvSpPr>
          <p:nvPr/>
        </p:nvSpPr>
        <p:spPr bwMode="auto">
          <a:xfrm>
            <a:off x="8915401" y="4800600"/>
            <a:ext cx="1013419"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Science</a:t>
            </a:r>
            <a:endParaRPr lang="en-US" sz="1400">
              <a:latin typeface="Rockwell" pitchFamily="18" charset="0"/>
              <a:ea typeface="MS PGothic" pitchFamily="34" charset="-128"/>
              <a:cs typeface="Arial Unicode MS" pitchFamily="34" charset="-128"/>
            </a:endParaRPr>
          </a:p>
        </p:txBody>
      </p:sp>
      <p:sp>
        <p:nvSpPr>
          <p:cNvPr id="37899" name="Text Box 28"/>
          <p:cNvSpPr txBox="1">
            <a:spLocks noChangeArrowheads="1"/>
          </p:cNvSpPr>
          <p:nvPr/>
        </p:nvSpPr>
        <p:spPr bwMode="auto">
          <a:xfrm>
            <a:off x="8915401" y="5257800"/>
            <a:ext cx="620939"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Arts</a:t>
            </a:r>
            <a:endParaRPr lang="en-US" sz="1400">
              <a:latin typeface="Rockwell" pitchFamily="18" charset="0"/>
              <a:ea typeface="MS PGothic" pitchFamily="34" charset="-128"/>
              <a:cs typeface="Arial Unicode MS" pitchFamily="34" charset="-128"/>
            </a:endParaRPr>
          </a:p>
        </p:txBody>
      </p:sp>
      <p:grpSp>
        <p:nvGrpSpPr>
          <p:cNvPr id="2" name="Group 36"/>
          <p:cNvGrpSpPr>
            <a:grpSpLocks/>
          </p:cNvGrpSpPr>
          <p:nvPr/>
        </p:nvGrpSpPr>
        <p:grpSpPr bwMode="auto">
          <a:xfrm>
            <a:off x="3124200" y="2438400"/>
            <a:ext cx="4191000" cy="3657600"/>
            <a:chOff x="1008" y="1536"/>
            <a:chExt cx="2640" cy="2304"/>
          </a:xfrm>
        </p:grpSpPr>
        <p:sp>
          <p:nvSpPr>
            <p:cNvPr id="37903" name="Oval 4"/>
            <p:cNvSpPr>
              <a:spLocks noChangeArrowheads="1"/>
            </p:cNvSpPr>
            <p:nvPr/>
          </p:nvSpPr>
          <p:spPr bwMode="auto">
            <a:xfrm>
              <a:off x="1200" y="1680"/>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7904" name="Oval 5"/>
            <p:cNvSpPr>
              <a:spLocks noChangeArrowheads="1"/>
            </p:cNvSpPr>
            <p:nvPr/>
          </p:nvSpPr>
          <p:spPr bwMode="auto">
            <a:xfrm>
              <a:off x="2592" y="211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05" name="Oval 6"/>
            <p:cNvSpPr>
              <a:spLocks noChangeArrowheads="1"/>
            </p:cNvSpPr>
            <p:nvPr/>
          </p:nvSpPr>
          <p:spPr bwMode="auto">
            <a:xfrm>
              <a:off x="2928" y="3072"/>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37906" name="Oval 7"/>
            <p:cNvSpPr>
              <a:spLocks noChangeArrowheads="1"/>
            </p:cNvSpPr>
            <p:nvPr/>
          </p:nvSpPr>
          <p:spPr bwMode="auto">
            <a:xfrm>
              <a:off x="1296" y="2016"/>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7907" name="Oval 8"/>
            <p:cNvSpPr>
              <a:spLocks noChangeArrowheads="1"/>
            </p:cNvSpPr>
            <p:nvPr/>
          </p:nvSpPr>
          <p:spPr bwMode="auto">
            <a:xfrm>
              <a:off x="1392" y="2688"/>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7908" name="Oval 9"/>
            <p:cNvSpPr>
              <a:spLocks noChangeArrowheads="1"/>
            </p:cNvSpPr>
            <p:nvPr/>
          </p:nvSpPr>
          <p:spPr bwMode="auto">
            <a:xfrm>
              <a:off x="1968" y="1680"/>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7909" name="Oval 10"/>
            <p:cNvSpPr>
              <a:spLocks noChangeArrowheads="1"/>
            </p:cNvSpPr>
            <p:nvPr/>
          </p:nvSpPr>
          <p:spPr bwMode="auto">
            <a:xfrm>
              <a:off x="1008" y="2304"/>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7910" name="Oval 11"/>
            <p:cNvSpPr>
              <a:spLocks noChangeArrowheads="1"/>
            </p:cNvSpPr>
            <p:nvPr/>
          </p:nvSpPr>
          <p:spPr bwMode="auto">
            <a:xfrm>
              <a:off x="1680" y="2160"/>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7911" name="Oval 12"/>
            <p:cNvSpPr>
              <a:spLocks noChangeArrowheads="1"/>
            </p:cNvSpPr>
            <p:nvPr/>
          </p:nvSpPr>
          <p:spPr bwMode="auto">
            <a:xfrm>
              <a:off x="2112" y="1920"/>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7912" name="Oval 13"/>
            <p:cNvSpPr>
              <a:spLocks noChangeArrowheads="1"/>
            </p:cNvSpPr>
            <p:nvPr/>
          </p:nvSpPr>
          <p:spPr bwMode="auto">
            <a:xfrm>
              <a:off x="1872" y="2688"/>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7913" name="Oval 14"/>
            <p:cNvSpPr>
              <a:spLocks noChangeArrowheads="1"/>
            </p:cNvSpPr>
            <p:nvPr/>
          </p:nvSpPr>
          <p:spPr bwMode="auto">
            <a:xfrm>
              <a:off x="2688" y="1536"/>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14" name="Oval 15"/>
            <p:cNvSpPr>
              <a:spLocks noChangeArrowheads="1"/>
            </p:cNvSpPr>
            <p:nvPr/>
          </p:nvSpPr>
          <p:spPr bwMode="auto">
            <a:xfrm>
              <a:off x="2784" y="2496"/>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15" name="Oval 16"/>
            <p:cNvSpPr>
              <a:spLocks noChangeArrowheads="1"/>
            </p:cNvSpPr>
            <p:nvPr/>
          </p:nvSpPr>
          <p:spPr bwMode="auto">
            <a:xfrm>
              <a:off x="2880" y="172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16" name="Oval 17"/>
            <p:cNvSpPr>
              <a:spLocks noChangeArrowheads="1"/>
            </p:cNvSpPr>
            <p:nvPr/>
          </p:nvSpPr>
          <p:spPr bwMode="auto">
            <a:xfrm>
              <a:off x="3552" y="182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17" name="Oval 18"/>
            <p:cNvSpPr>
              <a:spLocks noChangeArrowheads="1"/>
            </p:cNvSpPr>
            <p:nvPr/>
          </p:nvSpPr>
          <p:spPr bwMode="auto">
            <a:xfrm>
              <a:off x="3072" y="192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7918" name="Oval 19"/>
            <p:cNvSpPr>
              <a:spLocks noChangeArrowheads="1"/>
            </p:cNvSpPr>
            <p:nvPr/>
          </p:nvSpPr>
          <p:spPr bwMode="auto">
            <a:xfrm>
              <a:off x="2544" y="3168"/>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37919" name="Oval 20"/>
            <p:cNvSpPr>
              <a:spLocks noChangeArrowheads="1"/>
            </p:cNvSpPr>
            <p:nvPr/>
          </p:nvSpPr>
          <p:spPr bwMode="auto">
            <a:xfrm>
              <a:off x="2880" y="3744"/>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37920" name="Oval 21"/>
            <p:cNvSpPr>
              <a:spLocks noChangeArrowheads="1"/>
            </p:cNvSpPr>
            <p:nvPr/>
          </p:nvSpPr>
          <p:spPr bwMode="auto">
            <a:xfrm>
              <a:off x="3216" y="3360"/>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37921" name="Rectangle 32"/>
            <p:cNvSpPr>
              <a:spLocks noChangeArrowheads="1"/>
            </p:cNvSpPr>
            <p:nvPr/>
          </p:nvSpPr>
          <p:spPr bwMode="auto">
            <a:xfrm>
              <a:off x="2208" y="2448"/>
              <a:ext cx="96" cy="96"/>
            </a:xfrm>
            <a:prstGeom prst="rect">
              <a:avLst/>
            </a:prstGeom>
            <a:solidFill>
              <a:srgbClr val="000080"/>
            </a:solidFill>
            <a:ln w="9525">
              <a:solidFill>
                <a:schemeClr val="tx1"/>
              </a:solidFill>
              <a:miter lim="800000"/>
              <a:headEnd/>
              <a:tailEnd/>
            </a:ln>
          </p:spPr>
          <p:txBody>
            <a:bodyPr wrap="none" anchor="ctr"/>
            <a:lstStyle/>
            <a:p>
              <a:endParaRPr lang="en-US"/>
            </a:p>
          </p:txBody>
        </p:sp>
      </p:grpSp>
      <p:sp>
        <p:nvSpPr>
          <p:cNvPr id="37901" name="Line 33"/>
          <p:cNvSpPr>
            <a:spLocks noChangeShapeType="1"/>
          </p:cNvSpPr>
          <p:nvPr/>
        </p:nvSpPr>
        <p:spPr bwMode="auto">
          <a:xfrm>
            <a:off x="5105400" y="1447800"/>
            <a:ext cx="0" cy="2362200"/>
          </a:xfrm>
          <a:prstGeom prst="line">
            <a:avLst/>
          </a:prstGeom>
          <a:noFill/>
          <a:ln w="9525">
            <a:solidFill>
              <a:schemeClr val="tx1"/>
            </a:solidFill>
            <a:round/>
            <a:headEnd/>
            <a:tailEnd type="triangle" w="med" len="med"/>
          </a:ln>
        </p:spPr>
        <p:txBody>
          <a:bodyPr wrap="none" anchor="ctr"/>
          <a:lstStyle/>
          <a:p>
            <a:endParaRPr lang="en-GB"/>
          </a:p>
        </p:txBody>
      </p:sp>
      <p:sp>
        <p:nvSpPr>
          <p:cNvPr id="37902" name="TextBox 32"/>
          <p:cNvSpPr txBox="1">
            <a:spLocks noChangeArrowheads="1"/>
          </p:cNvSpPr>
          <p:nvPr/>
        </p:nvSpPr>
        <p:spPr bwMode="auto">
          <a:xfrm>
            <a:off x="9144001" y="-33338"/>
            <a:ext cx="1033463" cy="338138"/>
          </a:xfrm>
          <a:prstGeom prst="rect">
            <a:avLst/>
          </a:prstGeom>
          <a:noFill/>
          <a:ln w="9525">
            <a:noFill/>
            <a:miter lim="800000"/>
            <a:headEnd/>
            <a:tailEnd/>
          </a:ln>
        </p:spPr>
        <p:txBody>
          <a:bodyPr wrap="none" anchor="ctr">
            <a:spAutoFit/>
          </a:bodyPr>
          <a:lstStyle/>
          <a:p>
            <a:r>
              <a:rPr lang="en-US" sz="1600">
                <a:solidFill>
                  <a:srgbClr val="FBFCFF"/>
                </a:solidFill>
                <a:latin typeface="Lucida Sans" pitchFamily="34" charset="0"/>
                <a:ea typeface="MS PGothic" pitchFamily="34" charset="-128"/>
                <a:cs typeface="Arial Unicode MS" pitchFamily="34" charset="-128"/>
              </a:rPr>
              <a:t>Sec.14.1</a:t>
            </a:r>
          </a:p>
        </p:txBody>
      </p:sp>
      <p:sp>
        <p:nvSpPr>
          <p:cNvPr id="3" name="Footer Placeholder 2">
            <a:extLst>
              <a:ext uri="{FF2B5EF4-FFF2-40B4-BE49-F238E27FC236}">
                <a16:creationId xmlns:a16="http://schemas.microsoft.com/office/drawing/2014/main" id="{C7322A70-719E-4148-B5FF-51162E2AEABF}"/>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1539913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4"/>
          <p:cNvSpPr>
            <a:spLocks noGrp="1"/>
          </p:cNvSpPr>
          <p:nvPr>
            <p:ph type="sldNum" sz="quarter" idx="10"/>
          </p:nvPr>
        </p:nvSpPr>
        <p:spPr>
          <a:xfrm>
            <a:off x="8077200" y="6477001"/>
            <a:ext cx="2133600" cy="24447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fld id="{03141F2A-2FFE-4D1C-8274-CC08C0BA18FA}" type="slidenum">
              <a:rPr lang="en-US">
                <a:latin typeface="Calibri" pitchFamily="34" charset="0"/>
                <a:cs typeface="Arial Unicode MS" pitchFamily="34" charset="-128"/>
              </a:rPr>
              <a:pPr/>
              <a:t>18</a:t>
            </a:fld>
            <a:endParaRPr lang="en-US">
              <a:latin typeface="Calibri" pitchFamily="34" charset="0"/>
              <a:cs typeface="Arial Unicode MS" pitchFamily="34" charset="-128"/>
            </a:endParaRPr>
          </a:p>
        </p:txBody>
      </p:sp>
      <p:sp>
        <p:nvSpPr>
          <p:cNvPr id="25603" name="Rectangle 2"/>
          <p:cNvSpPr>
            <a:spLocks noGrp="1" noChangeArrowheads="1"/>
          </p:cNvSpPr>
          <p:nvPr>
            <p:ph type="title"/>
          </p:nvPr>
        </p:nvSpPr>
        <p:spPr/>
        <p:txBody>
          <a:bodyPr/>
          <a:lstStyle/>
          <a:p>
            <a:pPr>
              <a:defRPr/>
            </a:pPr>
            <a:r>
              <a:rPr lang="en-US">
                <a:latin typeface="Calibri" charset="0"/>
                <a:ea typeface="ＭＳ Ｐゴシック" charset="0"/>
                <a:cs typeface="ＭＳ Ｐゴシック" charset="0"/>
                <a:sym typeface="Lucida Grande" charset="0"/>
              </a:rPr>
              <a:t>Test Document = Government</a:t>
            </a:r>
          </a:p>
        </p:txBody>
      </p:sp>
      <p:sp>
        <p:nvSpPr>
          <p:cNvPr id="38916" name="Rectangle 3"/>
          <p:cNvSpPr>
            <a:spLocks noChangeArrowheads="1"/>
          </p:cNvSpPr>
          <p:nvPr/>
        </p:nvSpPr>
        <p:spPr bwMode="auto">
          <a:xfrm>
            <a:off x="2209800" y="1981200"/>
            <a:ext cx="7772400" cy="4114800"/>
          </a:xfrm>
          <a:prstGeom prst="rect">
            <a:avLst/>
          </a:prstGeom>
          <a:noFill/>
          <a:ln w="9525">
            <a:noFill/>
            <a:miter lim="800000"/>
            <a:headEnd/>
            <a:tailEnd/>
          </a:ln>
        </p:spPr>
        <p:txBody>
          <a:bodyPr/>
          <a:lstStyle/>
          <a:p>
            <a:pPr marL="342900" indent="-342900">
              <a:spcBef>
                <a:spcPct val="20000"/>
              </a:spcBef>
              <a:buClr>
                <a:srgbClr val="A50021"/>
              </a:buClr>
              <a:buSzPct val="60000"/>
              <a:buFont typeface="Wingdings" pitchFamily="2" charset="2"/>
              <a:buChar char="n"/>
            </a:pPr>
            <a:endParaRPr lang="en-US" sz="2600"/>
          </a:p>
        </p:txBody>
      </p:sp>
      <p:sp>
        <p:nvSpPr>
          <p:cNvPr id="38917" name="Oval 22"/>
          <p:cNvSpPr>
            <a:spLocks noChangeArrowheads="1"/>
          </p:cNvSpPr>
          <p:nvPr/>
        </p:nvSpPr>
        <p:spPr bwMode="auto">
          <a:xfrm>
            <a:off x="8763000" y="44196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38918" name="Oval 23"/>
          <p:cNvSpPr>
            <a:spLocks noChangeArrowheads="1"/>
          </p:cNvSpPr>
          <p:nvPr/>
        </p:nvSpPr>
        <p:spPr bwMode="auto">
          <a:xfrm>
            <a:off x="8763000" y="4876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8919" name="Oval 24"/>
          <p:cNvSpPr>
            <a:spLocks noChangeArrowheads="1"/>
          </p:cNvSpPr>
          <p:nvPr/>
        </p:nvSpPr>
        <p:spPr bwMode="auto">
          <a:xfrm>
            <a:off x="8763000" y="5334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38920" name="Line 25"/>
          <p:cNvSpPr>
            <a:spLocks noChangeShapeType="1"/>
          </p:cNvSpPr>
          <p:nvPr/>
        </p:nvSpPr>
        <p:spPr bwMode="auto">
          <a:xfrm>
            <a:off x="8153400" y="1905000"/>
            <a:ext cx="0" cy="4419600"/>
          </a:xfrm>
          <a:prstGeom prst="line">
            <a:avLst/>
          </a:prstGeom>
          <a:noFill/>
          <a:ln w="28575">
            <a:solidFill>
              <a:schemeClr val="tx1"/>
            </a:solidFill>
            <a:round/>
            <a:headEnd/>
            <a:tailEnd/>
          </a:ln>
        </p:spPr>
        <p:txBody>
          <a:bodyPr wrap="none" anchor="ctr"/>
          <a:lstStyle/>
          <a:p>
            <a:endParaRPr lang="en-GB"/>
          </a:p>
        </p:txBody>
      </p:sp>
      <p:sp>
        <p:nvSpPr>
          <p:cNvPr id="38921" name="Text Box 26"/>
          <p:cNvSpPr txBox="1">
            <a:spLocks noChangeArrowheads="1"/>
          </p:cNvSpPr>
          <p:nvPr/>
        </p:nvSpPr>
        <p:spPr bwMode="auto">
          <a:xfrm>
            <a:off x="8915400" y="4281488"/>
            <a:ext cx="1516634"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Government</a:t>
            </a:r>
            <a:endParaRPr lang="en-US" sz="1400">
              <a:latin typeface="Rockwell" pitchFamily="18" charset="0"/>
              <a:ea typeface="MS PGothic" pitchFamily="34" charset="-128"/>
              <a:cs typeface="Arial Unicode MS" pitchFamily="34" charset="-128"/>
            </a:endParaRPr>
          </a:p>
        </p:txBody>
      </p:sp>
      <p:sp>
        <p:nvSpPr>
          <p:cNvPr id="38922" name="Text Box 27"/>
          <p:cNvSpPr txBox="1">
            <a:spLocks noChangeArrowheads="1"/>
          </p:cNvSpPr>
          <p:nvPr/>
        </p:nvSpPr>
        <p:spPr bwMode="auto">
          <a:xfrm>
            <a:off x="8915401" y="4800600"/>
            <a:ext cx="1013419"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Science</a:t>
            </a:r>
            <a:endParaRPr lang="en-US" sz="1400">
              <a:latin typeface="Rockwell" pitchFamily="18" charset="0"/>
              <a:ea typeface="MS PGothic" pitchFamily="34" charset="-128"/>
              <a:cs typeface="Arial Unicode MS" pitchFamily="34" charset="-128"/>
            </a:endParaRPr>
          </a:p>
        </p:txBody>
      </p:sp>
      <p:sp>
        <p:nvSpPr>
          <p:cNvPr id="38923" name="Text Box 28"/>
          <p:cNvSpPr txBox="1">
            <a:spLocks noChangeArrowheads="1"/>
          </p:cNvSpPr>
          <p:nvPr/>
        </p:nvSpPr>
        <p:spPr bwMode="auto">
          <a:xfrm>
            <a:off x="8915401" y="5257800"/>
            <a:ext cx="620939"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Arts</a:t>
            </a:r>
            <a:endParaRPr lang="en-US" sz="1400">
              <a:latin typeface="Rockwell" pitchFamily="18" charset="0"/>
              <a:ea typeface="MS PGothic" pitchFamily="34" charset="-128"/>
              <a:cs typeface="Arial Unicode MS" pitchFamily="34" charset="-128"/>
            </a:endParaRPr>
          </a:p>
        </p:txBody>
      </p:sp>
      <p:sp>
        <p:nvSpPr>
          <p:cNvPr id="38924" name="Freeform 29"/>
          <p:cNvSpPr>
            <a:spLocks/>
          </p:cNvSpPr>
          <p:nvPr/>
        </p:nvSpPr>
        <p:spPr bwMode="auto">
          <a:xfrm>
            <a:off x="3225800" y="4343400"/>
            <a:ext cx="2184400" cy="1981200"/>
          </a:xfrm>
          <a:custGeom>
            <a:avLst/>
            <a:gdLst>
              <a:gd name="T0" fmla="*/ 2147483647 w 1376"/>
              <a:gd name="T1" fmla="*/ 0 h 1248"/>
              <a:gd name="T2" fmla="*/ 2147483647 w 1376"/>
              <a:gd name="T3" fmla="*/ 2147483647 h 1248"/>
              <a:gd name="T4" fmla="*/ 2147483647 w 1376"/>
              <a:gd name="T5" fmla="*/ 2147483647 h 1248"/>
              <a:gd name="T6" fmla="*/ 2147483647 w 1376"/>
              <a:gd name="T7" fmla="*/ 2147483647 h 1248"/>
              <a:gd name="T8" fmla="*/ 2147483647 w 1376"/>
              <a:gd name="T9" fmla="*/ 2147483647 h 1248"/>
              <a:gd name="T10" fmla="*/ 0 60000 65536"/>
              <a:gd name="T11" fmla="*/ 0 60000 65536"/>
              <a:gd name="T12" fmla="*/ 0 60000 65536"/>
              <a:gd name="T13" fmla="*/ 0 60000 65536"/>
              <a:gd name="T14" fmla="*/ 0 60000 65536"/>
              <a:gd name="T15" fmla="*/ 0 w 1376"/>
              <a:gd name="T16" fmla="*/ 0 h 1248"/>
              <a:gd name="T17" fmla="*/ 1376 w 1376"/>
              <a:gd name="T18" fmla="*/ 1248 h 1248"/>
            </a:gdLst>
            <a:ahLst/>
            <a:cxnLst>
              <a:cxn ang="T10">
                <a:pos x="T0" y="T1"/>
              </a:cxn>
              <a:cxn ang="T11">
                <a:pos x="T2" y="T3"/>
              </a:cxn>
              <a:cxn ang="T12">
                <a:pos x="T4" y="T5"/>
              </a:cxn>
              <a:cxn ang="T13">
                <a:pos x="T6" y="T7"/>
              </a:cxn>
              <a:cxn ang="T14">
                <a:pos x="T8" y="T9"/>
              </a:cxn>
            </a:cxnLst>
            <a:rect l="T15" t="T16" r="T17" b="T18"/>
            <a:pathLst>
              <a:path w="1376" h="1248">
                <a:moveTo>
                  <a:pt x="1376" y="0"/>
                </a:moveTo>
                <a:cubicBezTo>
                  <a:pt x="1208" y="44"/>
                  <a:pt x="1040" y="88"/>
                  <a:pt x="944" y="192"/>
                </a:cubicBezTo>
                <a:cubicBezTo>
                  <a:pt x="848" y="296"/>
                  <a:pt x="936" y="464"/>
                  <a:pt x="800" y="624"/>
                </a:cubicBezTo>
                <a:cubicBezTo>
                  <a:pt x="664" y="784"/>
                  <a:pt x="256" y="1056"/>
                  <a:pt x="128" y="1152"/>
                </a:cubicBezTo>
                <a:cubicBezTo>
                  <a:pt x="0" y="1248"/>
                  <a:pt x="48" y="1192"/>
                  <a:pt x="32" y="1200"/>
                </a:cubicBezTo>
              </a:path>
            </a:pathLst>
          </a:custGeom>
          <a:noFill/>
          <a:ln w="25400">
            <a:solidFill>
              <a:schemeClr val="tx1"/>
            </a:solidFill>
            <a:round/>
            <a:headEnd/>
            <a:tailEnd/>
          </a:ln>
        </p:spPr>
        <p:txBody>
          <a:bodyPr wrap="none" anchor="ctr"/>
          <a:lstStyle/>
          <a:p>
            <a:endParaRPr lang="en-GB"/>
          </a:p>
        </p:txBody>
      </p:sp>
      <p:sp>
        <p:nvSpPr>
          <p:cNvPr id="38925" name="Freeform 30"/>
          <p:cNvSpPr>
            <a:spLocks/>
          </p:cNvSpPr>
          <p:nvPr/>
        </p:nvSpPr>
        <p:spPr bwMode="auto">
          <a:xfrm>
            <a:off x="5308600" y="2286000"/>
            <a:ext cx="266700" cy="2057400"/>
          </a:xfrm>
          <a:custGeom>
            <a:avLst/>
            <a:gdLst>
              <a:gd name="T0" fmla="*/ 2147483647 w 168"/>
              <a:gd name="T1" fmla="*/ 2147483647 h 1296"/>
              <a:gd name="T2" fmla="*/ 2147483647 w 168"/>
              <a:gd name="T3" fmla="*/ 2147483647 h 1296"/>
              <a:gd name="T4" fmla="*/ 2147483647 w 168"/>
              <a:gd name="T5" fmla="*/ 2147483647 h 1296"/>
              <a:gd name="T6" fmla="*/ 2147483647 w 168"/>
              <a:gd name="T7" fmla="*/ 0 h 1296"/>
              <a:gd name="T8" fmla="*/ 0 60000 65536"/>
              <a:gd name="T9" fmla="*/ 0 60000 65536"/>
              <a:gd name="T10" fmla="*/ 0 60000 65536"/>
              <a:gd name="T11" fmla="*/ 0 60000 65536"/>
              <a:gd name="T12" fmla="*/ 0 w 168"/>
              <a:gd name="T13" fmla="*/ 0 h 1296"/>
              <a:gd name="T14" fmla="*/ 168 w 168"/>
              <a:gd name="T15" fmla="*/ 1296 h 1296"/>
            </a:gdLst>
            <a:ahLst/>
            <a:cxnLst>
              <a:cxn ang="T8">
                <a:pos x="T0" y="T1"/>
              </a:cxn>
              <a:cxn ang="T9">
                <a:pos x="T2" y="T3"/>
              </a:cxn>
              <a:cxn ang="T10">
                <a:pos x="T4" y="T5"/>
              </a:cxn>
              <a:cxn ang="T11">
                <a:pos x="T6" y="T7"/>
              </a:cxn>
            </a:cxnLst>
            <a:rect l="T12" t="T13" r="T14" b="T15"/>
            <a:pathLst>
              <a:path w="168" h="1296">
                <a:moveTo>
                  <a:pt x="64" y="1296"/>
                </a:moveTo>
                <a:cubicBezTo>
                  <a:pt x="116" y="1248"/>
                  <a:pt x="168" y="1200"/>
                  <a:pt x="160" y="1104"/>
                </a:cubicBezTo>
                <a:cubicBezTo>
                  <a:pt x="152" y="1008"/>
                  <a:pt x="32" y="904"/>
                  <a:pt x="16" y="720"/>
                </a:cubicBezTo>
                <a:cubicBezTo>
                  <a:pt x="0" y="536"/>
                  <a:pt x="32" y="268"/>
                  <a:pt x="64" y="0"/>
                </a:cubicBezTo>
              </a:path>
            </a:pathLst>
          </a:custGeom>
          <a:noFill/>
          <a:ln w="25400">
            <a:solidFill>
              <a:schemeClr val="tx1"/>
            </a:solidFill>
            <a:round/>
            <a:headEnd/>
            <a:tailEnd/>
          </a:ln>
        </p:spPr>
        <p:txBody>
          <a:bodyPr wrap="none" anchor="ctr"/>
          <a:lstStyle/>
          <a:p>
            <a:endParaRPr lang="en-GB"/>
          </a:p>
        </p:txBody>
      </p:sp>
      <p:sp>
        <p:nvSpPr>
          <p:cNvPr id="38926" name="Freeform 31"/>
          <p:cNvSpPr>
            <a:spLocks/>
          </p:cNvSpPr>
          <p:nvPr/>
        </p:nvSpPr>
        <p:spPr bwMode="auto">
          <a:xfrm>
            <a:off x="5448300" y="4292600"/>
            <a:ext cx="2628900" cy="774700"/>
          </a:xfrm>
          <a:custGeom>
            <a:avLst/>
            <a:gdLst>
              <a:gd name="T0" fmla="*/ 0 w 1656"/>
              <a:gd name="T1" fmla="*/ 2147483647 h 488"/>
              <a:gd name="T2" fmla="*/ 2147483647 w 1656"/>
              <a:gd name="T3" fmla="*/ 2147483647 h 488"/>
              <a:gd name="T4" fmla="*/ 2147483647 w 1656"/>
              <a:gd name="T5" fmla="*/ 2147483647 h 488"/>
              <a:gd name="T6" fmla="*/ 2147483647 w 1656"/>
              <a:gd name="T7" fmla="*/ 2147483647 h 488"/>
              <a:gd name="T8" fmla="*/ 2147483647 w 1656"/>
              <a:gd name="T9" fmla="*/ 2147483647 h 488"/>
              <a:gd name="T10" fmla="*/ 0 60000 65536"/>
              <a:gd name="T11" fmla="*/ 0 60000 65536"/>
              <a:gd name="T12" fmla="*/ 0 60000 65536"/>
              <a:gd name="T13" fmla="*/ 0 60000 65536"/>
              <a:gd name="T14" fmla="*/ 0 60000 65536"/>
              <a:gd name="T15" fmla="*/ 0 w 1656"/>
              <a:gd name="T16" fmla="*/ 0 h 488"/>
              <a:gd name="T17" fmla="*/ 1656 w 1656"/>
              <a:gd name="T18" fmla="*/ 488 h 488"/>
            </a:gdLst>
            <a:ahLst/>
            <a:cxnLst>
              <a:cxn ang="T10">
                <a:pos x="T0" y="T1"/>
              </a:cxn>
              <a:cxn ang="T11">
                <a:pos x="T2" y="T3"/>
              </a:cxn>
              <a:cxn ang="T12">
                <a:pos x="T4" y="T5"/>
              </a:cxn>
              <a:cxn ang="T13">
                <a:pos x="T6" y="T7"/>
              </a:cxn>
              <a:cxn ang="T14">
                <a:pos x="T8" y="T9"/>
              </a:cxn>
            </a:cxnLst>
            <a:rect l="T15" t="T16" r="T17" b="T18"/>
            <a:pathLst>
              <a:path w="1656" h="488">
                <a:moveTo>
                  <a:pt x="0" y="32"/>
                </a:moveTo>
                <a:cubicBezTo>
                  <a:pt x="0" y="128"/>
                  <a:pt x="0" y="224"/>
                  <a:pt x="144" y="224"/>
                </a:cubicBezTo>
                <a:cubicBezTo>
                  <a:pt x="288" y="224"/>
                  <a:pt x="632" y="0"/>
                  <a:pt x="864" y="32"/>
                </a:cubicBezTo>
                <a:cubicBezTo>
                  <a:pt x="1096" y="64"/>
                  <a:pt x="1416" y="344"/>
                  <a:pt x="1536" y="416"/>
                </a:cubicBezTo>
                <a:cubicBezTo>
                  <a:pt x="1656" y="488"/>
                  <a:pt x="1620" y="476"/>
                  <a:pt x="1584" y="464"/>
                </a:cubicBezTo>
              </a:path>
            </a:pathLst>
          </a:custGeom>
          <a:noFill/>
          <a:ln w="25400">
            <a:solidFill>
              <a:schemeClr val="tx1"/>
            </a:solidFill>
            <a:round/>
            <a:headEnd/>
            <a:tailEnd/>
          </a:ln>
        </p:spPr>
        <p:txBody>
          <a:bodyPr wrap="none" anchor="ctr"/>
          <a:lstStyle/>
          <a:p>
            <a:endParaRPr lang="en-GB"/>
          </a:p>
        </p:txBody>
      </p:sp>
      <p:grpSp>
        <p:nvGrpSpPr>
          <p:cNvPr id="2" name="Group 36"/>
          <p:cNvGrpSpPr>
            <a:grpSpLocks/>
          </p:cNvGrpSpPr>
          <p:nvPr/>
        </p:nvGrpSpPr>
        <p:grpSpPr bwMode="auto">
          <a:xfrm>
            <a:off x="3124200" y="2438400"/>
            <a:ext cx="4191000" cy="3657600"/>
            <a:chOff x="1008" y="1536"/>
            <a:chExt cx="2640" cy="2304"/>
          </a:xfrm>
        </p:grpSpPr>
        <p:sp>
          <p:nvSpPr>
            <p:cNvPr id="38932" name="Oval 4"/>
            <p:cNvSpPr>
              <a:spLocks noChangeArrowheads="1"/>
            </p:cNvSpPr>
            <p:nvPr/>
          </p:nvSpPr>
          <p:spPr bwMode="auto">
            <a:xfrm>
              <a:off x="1200" y="1680"/>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8933" name="Oval 5"/>
            <p:cNvSpPr>
              <a:spLocks noChangeArrowheads="1"/>
            </p:cNvSpPr>
            <p:nvPr/>
          </p:nvSpPr>
          <p:spPr bwMode="auto">
            <a:xfrm>
              <a:off x="2592" y="2112"/>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8934" name="Oval 6"/>
            <p:cNvSpPr>
              <a:spLocks noChangeArrowheads="1"/>
            </p:cNvSpPr>
            <p:nvPr/>
          </p:nvSpPr>
          <p:spPr bwMode="auto">
            <a:xfrm>
              <a:off x="2928" y="3072"/>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38935" name="Oval 7"/>
            <p:cNvSpPr>
              <a:spLocks noChangeArrowheads="1"/>
            </p:cNvSpPr>
            <p:nvPr/>
          </p:nvSpPr>
          <p:spPr bwMode="auto">
            <a:xfrm>
              <a:off x="1296" y="2016"/>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8936" name="Oval 8"/>
            <p:cNvSpPr>
              <a:spLocks noChangeArrowheads="1"/>
            </p:cNvSpPr>
            <p:nvPr/>
          </p:nvSpPr>
          <p:spPr bwMode="auto">
            <a:xfrm>
              <a:off x="1392" y="2688"/>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8937" name="Oval 9"/>
            <p:cNvSpPr>
              <a:spLocks noChangeArrowheads="1"/>
            </p:cNvSpPr>
            <p:nvPr/>
          </p:nvSpPr>
          <p:spPr bwMode="auto">
            <a:xfrm>
              <a:off x="1968" y="1680"/>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8938" name="Oval 10"/>
            <p:cNvSpPr>
              <a:spLocks noChangeArrowheads="1"/>
            </p:cNvSpPr>
            <p:nvPr/>
          </p:nvSpPr>
          <p:spPr bwMode="auto">
            <a:xfrm>
              <a:off x="1008" y="2304"/>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8939" name="Oval 11"/>
            <p:cNvSpPr>
              <a:spLocks noChangeArrowheads="1"/>
            </p:cNvSpPr>
            <p:nvPr/>
          </p:nvSpPr>
          <p:spPr bwMode="auto">
            <a:xfrm>
              <a:off x="1680" y="2160"/>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8940" name="Oval 12"/>
            <p:cNvSpPr>
              <a:spLocks noChangeArrowheads="1"/>
            </p:cNvSpPr>
            <p:nvPr/>
          </p:nvSpPr>
          <p:spPr bwMode="auto">
            <a:xfrm>
              <a:off x="2112" y="1920"/>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8941" name="Oval 13"/>
            <p:cNvSpPr>
              <a:spLocks noChangeArrowheads="1"/>
            </p:cNvSpPr>
            <p:nvPr/>
          </p:nvSpPr>
          <p:spPr bwMode="auto">
            <a:xfrm>
              <a:off x="1872" y="2688"/>
              <a:ext cx="96" cy="96"/>
            </a:xfrm>
            <a:prstGeom prst="ellipse">
              <a:avLst/>
            </a:prstGeom>
            <a:solidFill>
              <a:srgbClr val="990033"/>
            </a:solidFill>
            <a:ln w="9525">
              <a:solidFill>
                <a:schemeClr val="tx1"/>
              </a:solidFill>
              <a:round/>
              <a:headEnd/>
              <a:tailEnd/>
            </a:ln>
          </p:spPr>
          <p:txBody>
            <a:bodyPr wrap="none" anchor="ctr"/>
            <a:lstStyle/>
            <a:p>
              <a:endParaRPr lang="en-US"/>
            </a:p>
          </p:txBody>
        </p:sp>
        <p:sp>
          <p:nvSpPr>
            <p:cNvPr id="38942" name="Oval 14"/>
            <p:cNvSpPr>
              <a:spLocks noChangeArrowheads="1"/>
            </p:cNvSpPr>
            <p:nvPr/>
          </p:nvSpPr>
          <p:spPr bwMode="auto">
            <a:xfrm>
              <a:off x="2688" y="1536"/>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8943" name="Oval 15"/>
            <p:cNvSpPr>
              <a:spLocks noChangeArrowheads="1"/>
            </p:cNvSpPr>
            <p:nvPr/>
          </p:nvSpPr>
          <p:spPr bwMode="auto">
            <a:xfrm>
              <a:off x="2784" y="2496"/>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8944" name="Oval 16"/>
            <p:cNvSpPr>
              <a:spLocks noChangeArrowheads="1"/>
            </p:cNvSpPr>
            <p:nvPr/>
          </p:nvSpPr>
          <p:spPr bwMode="auto">
            <a:xfrm>
              <a:off x="2880" y="1728"/>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8945" name="Oval 17"/>
            <p:cNvSpPr>
              <a:spLocks noChangeArrowheads="1"/>
            </p:cNvSpPr>
            <p:nvPr/>
          </p:nvSpPr>
          <p:spPr bwMode="auto">
            <a:xfrm>
              <a:off x="3552" y="1824"/>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8946" name="Oval 18"/>
            <p:cNvSpPr>
              <a:spLocks noChangeArrowheads="1"/>
            </p:cNvSpPr>
            <p:nvPr/>
          </p:nvSpPr>
          <p:spPr bwMode="auto">
            <a:xfrm>
              <a:off x="3072" y="1920"/>
              <a:ext cx="96" cy="96"/>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38947" name="Oval 19"/>
            <p:cNvSpPr>
              <a:spLocks noChangeArrowheads="1"/>
            </p:cNvSpPr>
            <p:nvPr/>
          </p:nvSpPr>
          <p:spPr bwMode="auto">
            <a:xfrm>
              <a:off x="2544" y="3168"/>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38948" name="Oval 20"/>
            <p:cNvSpPr>
              <a:spLocks noChangeArrowheads="1"/>
            </p:cNvSpPr>
            <p:nvPr/>
          </p:nvSpPr>
          <p:spPr bwMode="auto">
            <a:xfrm>
              <a:off x="2880" y="3744"/>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38949" name="Oval 21"/>
            <p:cNvSpPr>
              <a:spLocks noChangeArrowheads="1"/>
            </p:cNvSpPr>
            <p:nvPr/>
          </p:nvSpPr>
          <p:spPr bwMode="auto">
            <a:xfrm>
              <a:off x="3216" y="3360"/>
              <a:ext cx="96" cy="96"/>
            </a:xfrm>
            <a:prstGeom prst="ellipse">
              <a:avLst/>
            </a:prstGeom>
            <a:solidFill>
              <a:schemeClr val="tx1"/>
            </a:solidFill>
            <a:ln w="9525">
              <a:solidFill>
                <a:schemeClr val="tx1"/>
              </a:solidFill>
              <a:round/>
              <a:headEnd/>
              <a:tailEnd/>
            </a:ln>
          </p:spPr>
          <p:txBody>
            <a:bodyPr wrap="none" anchor="ctr"/>
            <a:lstStyle/>
            <a:p>
              <a:endParaRPr lang="en-US"/>
            </a:p>
          </p:txBody>
        </p:sp>
        <p:sp>
          <p:nvSpPr>
            <p:cNvPr id="38950" name="Rectangle 32"/>
            <p:cNvSpPr>
              <a:spLocks noChangeArrowheads="1"/>
            </p:cNvSpPr>
            <p:nvPr/>
          </p:nvSpPr>
          <p:spPr bwMode="auto">
            <a:xfrm>
              <a:off x="2208" y="2448"/>
              <a:ext cx="96" cy="96"/>
            </a:xfrm>
            <a:prstGeom prst="rect">
              <a:avLst/>
            </a:prstGeom>
            <a:solidFill>
              <a:srgbClr val="000080"/>
            </a:solidFill>
            <a:ln w="9525">
              <a:solidFill>
                <a:schemeClr val="tx1"/>
              </a:solidFill>
              <a:miter lim="800000"/>
              <a:headEnd/>
              <a:tailEnd/>
            </a:ln>
          </p:spPr>
          <p:txBody>
            <a:bodyPr wrap="none" anchor="ctr"/>
            <a:lstStyle/>
            <a:p>
              <a:endParaRPr lang="en-US"/>
            </a:p>
          </p:txBody>
        </p:sp>
      </p:grpSp>
      <p:sp>
        <p:nvSpPr>
          <p:cNvPr id="38928" name="Line 33"/>
          <p:cNvSpPr>
            <a:spLocks noChangeShapeType="1"/>
          </p:cNvSpPr>
          <p:nvPr/>
        </p:nvSpPr>
        <p:spPr bwMode="auto">
          <a:xfrm>
            <a:off x="5105400" y="1447800"/>
            <a:ext cx="0" cy="2362200"/>
          </a:xfrm>
          <a:prstGeom prst="line">
            <a:avLst/>
          </a:prstGeom>
          <a:noFill/>
          <a:ln w="9525">
            <a:solidFill>
              <a:schemeClr val="tx1"/>
            </a:solidFill>
            <a:round/>
            <a:headEnd/>
            <a:tailEnd type="triangle" w="med" len="med"/>
          </a:ln>
        </p:spPr>
        <p:txBody>
          <a:bodyPr wrap="none" anchor="ctr"/>
          <a:lstStyle/>
          <a:p>
            <a:endParaRPr lang="en-GB"/>
          </a:p>
        </p:txBody>
      </p:sp>
      <p:sp>
        <p:nvSpPr>
          <p:cNvPr id="38929" name="Text Box 34"/>
          <p:cNvSpPr txBox="1">
            <a:spLocks noChangeArrowheads="1"/>
          </p:cNvSpPr>
          <p:nvPr/>
        </p:nvSpPr>
        <p:spPr bwMode="auto">
          <a:xfrm>
            <a:off x="8442325" y="2097088"/>
            <a:ext cx="1393330" cy="1477328"/>
          </a:xfrm>
          <a:prstGeom prst="rect">
            <a:avLst/>
          </a:prstGeom>
          <a:solidFill>
            <a:srgbClr val="FFCF01"/>
          </a:solidFill>
          <a:ln w="9525">
            <a:noFill/>
            <a:miter lim="800000"/>
            <a:headEnd/>
            <a:tailEnd/>
          </a:ln>
        </p:spPr>
        <p:txBody>
          <a:bodyPr wrap="none">
            <a:spAutoFit/>
          </a:bodyPr>
          <a:lstStyle/>
          <a:p>
            <a:r>
              <a:rPr lang="en-US">
                <a:solidFill>
                  <a:schemeClr val="hlink"/>
                </a:solidFill>
                <a:latin typeface="Lucida Sans" pitchFamily="34" charset="0"/>
                <a:ea typeface="MS PGothic" pitchFamily="34" charset="-128"/>
                <a:cs typeface="Arial Unicode MS" pitchFamily="34" charset="-128"/>
              </a:rPr>
              <a:t>Is this </a:t>
            </a:r>
          </a:p>
          <a:p>
            <a:r>
              <a:rPr lang="en-US">
                <a:solidFill>
                  <a:schemeClr val="hlink"/>
                </a:solidFill>
                <a:latin typeface="Lucida Sans" pitchFamily="34" charset="0"/>
                <a:ea typeface="MS PGothic" pitchFamily="34" charset="-128"/>
                <a:cs typeface="Arial Unicode MS" pitchFamily="34" charset="-128"/>
              </a:rPr>
              <a:t>similarity</a:t>
            </a:r>
          </a:p>
          <a:p>
            <a:r>
              <a:rPr lang="en-US">
                <a:solidFill>
                  <a:schemeClr val="hlink"/>
                </a:solidFill>
                <a:latin typeface="Lucida Sans" pitchFamily="34" charset="0"/>
                <a:ea typeface="MS PGothic" pitchFamily="34" charset="-128"/>
                <a:cs typeface="Arial Unicode MS" pitchFamily="34" charset="-128"/>
              </a:rPr>
              <a:t>hypothesis</a:t>
            </a:r>
          </a:p>
          <a:p>
            <a:r>
              <a:rPr lang="en-US">
                <a:solidFill>
                  <a:schemeClr val="hlink"/>
                </a:solidFill>
                <a:latin typeface="Lucida Sans" pitchFamily="34" charset="0"/>
                <a:ea typeface="MS PGothic" pitchFamily="34" charset="-128"/>
                <a:cs typeface="Arial Unicode MS" pitchFamily="34" charset="-128"/>
              </a:rPr>
              <a:t>true in</a:t>
            </a:r>
          </a:p>
          <a:p>
            <a:r>
              <a:rPr lang="en-US">
                <a:solidFill>
                  <a:schemeClr val="hlink"/>
                </a:solidFill>
                <a:latin typeface="Lucida Sans" pitchFamily="34" charset="0"/>
                <a:ea typeface="MS PGothic" pitchFamily="34" charset="-128"/>
                <a:cs typeface="Arial Unicode MS" pitchFamily="34" charset="-128"/>
              </a:rPr>
              <a:t>general?</a:t>
            </a:r>
          </a:p>
        </p:txBody>
      </p:sp>
      <p:sp>
        <p:nvSpPr>
          <p:cNvPr id="38930" name="TextBox 36"/>
          <p:cNvSpPr txBox="1">
            <a:spLocks noChangeArrowheads="1"/>
          </p:cNvSpPr>
          <p:nvPr/>
        </p:nvSpPr>
        <p:spPr bwMode="auto">
          <a:xfrm>
            <a:off x="1828800" y="6248400"/>
            <a:ext cx="5094288" cy="400050"/>
          </a:xfrm>
          <a:prstGeom prst="rect">
            <a:avLst/>
          </a:prstGeom>
          <a:solidFill>
            <a:srgbClr val="FFCF01"/>
          </a:solidFill>
          <a:ln w="9525">
            <a:noFill/>
            <a:miter lim="800000"/>
            <a:headEnd/>
            <a:tailEnd/>
          </a:ln>
        </p:spPr>
        <p:txBody>
          <a:bodyPr wrap="none">
            <a:spAutoFit/>
          </a:bodyPr>
          <a:lstStyle/>
          <a:p>
            <a:r>
              <a:rPr lang="en-US" sz="2000">
                <a:solidFill>
                  <a:srgbClr val="FF0000"/>
                </a:solidFill>
                <a:latin typeface="Lucida Sans" pitchFamily="34" charset="0"/>
                <a:ea typeface="MS PGothic" pitchFamily="34" charset="-128"/>
                <a:cs typeface="Arial Unicode MS" pitchFamily="34" charset="-128"/>
              </a:rPr>
              <a:t>Our focus: how to find good separators</a:t>
            </a:r>
          </a:p>
        </p:txBody>
      </p:sp>
      <p:sp>
        <p:nvSpPr>
          <p:cNvPr id="38931" name="TextBox 37"/>
          <p:cNvSpPr txBox="1">
            <a:spLocks noChangeArrowheads="1"/>
          </p:cNvSpPr>
          <p:nvPr/>
        </p:nvSpPr>
        <p:spPr bwMode="auto">
          <a:xfrm>
            <a:off x="9144001" y="-33338"/>
            <a:ext cx="1033463" cy="338138"/>
          </a:xfrm>
          <a:prstGeom prst="rect">
            <a:avLst/>
          </a:prstGeom>
          <a:noFill/>
          <a:ln w="9525">
            <a:noFill/>
            <a:miter lim="800000"/>
            <a:headEnd/>
            <a:tailEnd/>
          </a:ln>
        </p:spPr>
        <p:txBody>
          <a:bodyPr wrap="none" anchor="ctr">
            <a:spAutoFit/>
          </a:bodyPr>
          <a:lstStyle/>
          <a:p>
            <a:r>
              <a:rPr lang="en-US" sz="1600">
                <a:solidFill>
                  <a:srgbClr val="FBFCFF"/>
                </a:solidFill>
                <a:latin typeface="Lucida Sans" pitchFamily="34" charset="0"/>
                <a:ea typeface="MS PGothic" pitchFamily="34" charset="-128"/>
                <a:cs typeface="Arial Unicode MS" pitchFamily="34" charset="-128"/>
              </a:rPr>
              <a:t>Sec.14.1</a:t>
            </a:r>
          </a:p>
        </p:txBody>
      </p:sp>
      <p:sp>
        <p:nvSpPr>
          <p:cNvPr id="3" name="Footer Placeholder 2">
            <a:extLst>
              <a:ext uri="{FF2B5EF4-FFF2-40B4-BE49-F238E27FC236}">
                <a16:creationId xmlns:a16="http://schemas.microsoft.com/office/drawing/2014/main" id="{79A7858A-61EA-024C-96A0-7F530620DB47}"/>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3422659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4818A-6613-764D-968F-692BBA503291}"/>
              </a:ext>
            </a:extLst>
          </p:cNvPr>
          <p:cNvSpPr>
            <a:spLocks noGrp="1"/>
          </p:cNvSpPr>
          <p:nvPr>
            <p:ph type="title"/>
          </p:nvPr>
        </p:nvSpPr>
        <p:spPr/>
        <p:txBody>
          <a:bodyPr/>
          <a:lstStyle/>
          <a:p>
            <a:r>
              <a:rPr lang="en-GB" dirty="0"/>
              <a:t>Similarity measure</a:t>
            </a:r>
          </a:p>
        </p:txBody>
      </p:sp>
      <p:sp>
        <p:nvSpPr>
          <p:cNvPr id="3" name="Text Placeholder 2">
            <a:extLst>
              <a:ext uri="{FF2B5EF4-FFF2-40B4-BE49-F238E27FC236}">
                <a16:creationId xmlns:a16="http://schemas.microsoft.com/office/drawing/2014/main" id="{CA26E714-4898-814D-AD4E-D6A97DC24F1A}"/>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51DCCDC8-E5B1-7241-B7DE-9065C90D4271}"/>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49FAEA3F-3AB5-E840-AC2F-FA4DB13CF09D}"/>
              </a:ext>
            </a:extLst>
          </p:cNvPr>
          <p:cNvSpPr>
            <a:spLocks noGrp="1"/>
          </p:cNvSpPr>
          <p:nvPr>
            <p:ph type="sldNum" sz="quarter" idx="12"/>
          </p:nvPr>
        </p:nvSpPr>
        <p:spPr/>
        <p:txBody>
          <a:bodyPr/>
          <a:lstStyle/>
          <a:p>
            <a:fld id="{F60C5306-BD03-444F-81BE-8A5A1865DBD2}" type="slidenum">
              <a:rPr lang="en-US" smtClean="0"/>
              <a:t>19</a:t>
            </a:fld>
            <a:endParaRPr lang="en-US"/>
          </a:p>
        </p:txBody>
      </p:sp>
    </p:spTree>
    <p:extLst>
      <p:ext uri="{BB962C8B-B14F-4D97-AF65-F5344CB8AC3E}">
        <p14:creationId xmlns:p14="http://schemas.microsoft.com/office/powerpoint/2010/main" val="1703198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B7D5-4D99-D346-A8FB-3CAA28AEB76C}"/>
              </a:ext>
            </a:extLst>
          </p:cNvPr>
          <p:cNvSpPr>
            <a:spLocks noGrp="1"/>
          </p:cNvSpPr>
          <p:nvPr>
            <p:ph type="title"/>
          </p:nvPr>
        </p:nvSpPr>
        <p:spPr/>
        <p:txBody>
          <a:bodyPr/>
          <a:lstStyle/>
          <a:p>
            <a:r>
              <a:rPr lang="en-US" sz="4000" dirty="0">
                <a:solidFill>
                  <a:schemeClr val="accent2">
                    <a:lumMod val="75000"/>
                  </a:schemeClr>
                </a:solidFill>
                <a:effectLst>
                  <a:outerShdw blurRad="38100" dist="38100" dir="2700000" algn="tl">
                    <a:srgbClr val="000000">
                      <a:alpha val="43137"/>
                    </a:srgbClr>
                  </a:outerShdw>
                </a:effectLst>
              </a:rPr>
              <a:t>Recap from last lecture  </a:t>
            </a:r>
          </a:p>
        </p:txBody>
      </p:sp>
      <p:sp>
        <p:nvSpPr>
          <p:cNvPr id="3" name="Content Placeholder 2">
            <a:extLst>
              <a:ext uri="{FF2B5EF4-FFF2-40B4-BE49-F238E27FC236}">
                <a16:creationId xmlns:a16="http://schemas.microsoft.com/office/drawing/2014/main" id="{0AB421FC-66D7-3F40-A3EB-8F89106692D9}"/>
              </a:ext>
            </a:extLst>
          </p:cNvPr>
          <p:cNvSpPr>
            <a:spLocks noGrp="1"/>
          </p:cNvSpPr>
          <p:nvPr>
            <p:ph idx="1"/>
          </p:nvPr>
        </p:nvSpPr>
        <p:spPr/>
        <p:txBody>
          <a:bodyPr/>
          <a:lstStyle/>
          <a:p>
            <a:pPr>
              <a:buFont typeface="Wingdings" pitchFamily="2" charset="2"/>
              <a:buChar char="§"/>
              <a:defRPr/>
            </a:pPr>
            <a:r>
              <a:rPr lang="en-US" sz="2400" dirty="0"/>
              <a:t>Sources of data</a:t>
            </a:r>
          </a:p>
          <a:p>
            <a:pPr>
              <a:buFont typeface="Wingdings" pitchFamily="2" charset="2"/>
              <a:buChar char="§"/>
            </a:pPr>
            <a:r>
              <a:rPr lang="en-US" sz="2400" dirty="0"/>
              <a:t>Cleaning data  &amp;Preprocessing:</a:t>
            </a:r>
          </a:p>
          <a:p>
            <a:pPr lvl="1"/>
            <a:r>
              <a:rPr lang="en-US" altLang="en-US" dirty="0"/>
              <a:t>Tokenization</a:t>
            </a:r>
          </a:p>
          <a:p>
            <a:pPr lvl="1"/>
            <a:r>
              <a:rPr lang="en-US" altLang="en-US" dirty="0"/>
              <a:t>Stop-words removal</a:t>
            </a:r>
          </a:p>
          <a:p>
            <a:pPr lvl="1"/>
            <a:r>
              <a:rPr lang="en-US" altLang="en-US" dirty="0"/>
              <a:t>Stemming</a:t>
            </a:r>
          </a:p>
          <a:p>
            <a:pPr lvl="1">
              <a:buFont typeface="Wingdings" pitchFamily="2" charset="2"/>
              <a:buChar char="§"/>
            </a:pPr>
            <a:endParaRPr lang="en-US" dirty="0"/>
          </a:p>
          <a:p>
            <a:pPr>
              <a:buFont typeface="Wingdings" pitchFamily="2" charset="2"/>
              <a:buChar char="§"/>
            </a:pPr>
            <a:r>
              <a:rPr lang="en-US" altLang="en-US" sz="2400" dirty="0"/>
              <a:t>Vector Space Model</a:t>
            </a:r>
          </a:p>
          <a:p>
            <a:pPr>
              <a:buFont typeface="Wingdings" pitchFamily="2" charset="2"/>
              <a:buChar char="§"/>
            </a:pPr>
            <a:r>
              <a:rPr lang="en-US" altLang="en-US" sz="2400" dirty="0"/>
              <a:t>TF-IDF term weighting scheme</a:t>
            </a:r>
            <a:endParaRPr lang="en-US" sz="2400" dirty="0"/>
          </a:p>
          <a:p>
            <a:pPr>
              <a:buFont typeface="Wingdings" pitchFamily="2" charset="2"/>
              <a:buChar char="§"/>
            </a:pPr>
            <a:endParaRPr lang="en-US" sz="2400" dirty="0"/>
          </a:p>
          <a:p>
            <a:pPr>
              <a:buFont typeface="Wingdings" pitchFamily="2" charset="2"/>
              <a:buChar char="§"/>
            </a:pPr>
            <a:endParaRPr lang="en-US" sz="2400" dirty="0"/>
          </a:p>
          <a:p>
            <a:endParaRPr lang="en-US" dirty="0"/>
          </a:p>
        </p:txBody>
      </p:sp>
      <p:sp>
        <p:nvSpPr>
          <p:cNvPr id="5" name="Footer Placeholder 4">
            <a:extLst>
              <a:ext uri="{FF2B5EF4-FFF2-40B4-BE49-F238E27FC236}">
                <a16:creationId xmlns:a16="http://schemas.microsoft.com/office/drawing/2014/main" id="{026CAC56-5356-F242-8737-A9C067BDF245}"/>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A3148E55-BD0D-0047-A897-4F445F48D731}"/>
              </a:ext>
            </a:extLst>
          </p:cNvPr>
          <p:cNvSpPr>
            <a:spLocks noGrp="1"/>
          </p:cNvSpPr>
          <p:nvPr>
            <p:ph type="sldNum" sz="quarter" idx="12"/>
          </p:nvPr>
        </p:nvSpPr>
        <p:spPr/>
        <p:txBody>
          <a:bodyPr/>
          <a:lstStyle/>
          <a:p>
            <a:fld id="{D4D00EC4-6CD1-8543-910C-F73FD8338FFF}" type="slidenum">
              <a:rPr lang="en-US" smtClean="0"/>
              <a:t>2</a:t>
            </a:fld>
            <a:endParaRPr lang="en-US"/>
          </a:p>
        </p:txBody>
      </p:sp>
    </p:spTree>
    <p:extLst>
      <p:ext uri="{BB962C8B-B14F-4D97-AF65-F5344CB8AC3E}">
        <p14:creationId xmlns:p14="http://schemas.microsoft.com/office/powerpoint/2010/main" val="92142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9EEB885-2E4F-FB47-BC74-4E9CAF1BFF51}"/>
              </a:ext>
            </a:extLst>
          </p:cNvPr>
          <p:cNvSpPr>
            <a:spLocks noGrp="1"/>
          </p:cNvSpPr>
          <p:nvPr>
            <p:ph type="title"/>
          </p:nvPr>
        </p:nvSpPr>
        <p:spPr/>
        <p:txBody>
          <a:bodyPr/>
          <a:lstStyle/>
          <a:p>
            <a:r>
              <a:rPr lang="en-GB" dirty="0"/>
              <a:t>Euclidean Distance (Example) </a:t>
            </a:r>
          </a:p>
        </p:txBody>
      </p:sp>
      <p:sp>
        <p:nvSpPr>
          <p:cNvPr id="7" name="Content Placeholder 6">
            <a:extLst>
              <a:ext uri="{FF2B5EF4-FFF2-40B4-BE49-F238E27FC236}">
                <a16:creationId xmlns:a16="http://schemas.microsoft.com/office/drawing/2014/main" id="{E23F4054-2BDD-FD4B-983F-AC87DCDB6C33}"/>
              </a:ext>
            </a:extLst>
          </p:cNvPr>
          <p:cNvSpPr>
            <a:spLocks noGrp="1"/>
          </p:cNvSpPr>
          <p:nvPr>
            <p:ph idx="1"/>
          </p:nvPr>
        </p:nvSpPr>
        <p:spPr>
          <a:xfrm>
            <a:off x="838200" y="1825625"/>
            <a:ext cx="10515600" cy="4530725"/>
          </a:xfrm>
        </p:spPr>
        <p:txBody>
          <a:bodyPr>
            <a:normAutofit lnSpcReduction="10000"/>
          </a:bodyPr>
          <a:lstStyle/>
          <a:p>
            <a:pPr marL="514350" indent="-514350">
              <a:buFont typeface="+mj-lt"/>
              <a:buAutoNum type="arabicPeriod"/>
            </a:pPr>
            <a:r>
              <a:rPr lang="en-GB" dirty="0"/>
              <a:t>“She sat down.	</a:t>
            </a:r>
          </a:p>
          <a:p>
            <a:pPr marL="514350" indent="-514350">
              <a:buFont typeface="+mj-lt"/>
              <a:buAutoNum type="arabicPeriod"/>
            </a:pPr>
            <a:r>
              <a:rPr lang="en-GB" dirty="0"/>
              <a:t>“She drank coffee.”</a:t>
            </a:r>
          </a:p>
          <a:p>
            <a:pPr marL="514350" indent="-514350">
              <a:buFont typeface="+mj-lt"/>
              <a:buAutoNum type="arabicPeriod"/>
            </a:pPr>
            <a:r>
              <a:rPr lang="en-GB" dirty="0"/>
              <a:t>“She spent much time in learning text mining”</a:t>
            </a:r>
          </a:p>
          <a:p>
            <a:pPr marL="514350" indent="-514350">
              <a:buFont typeface="+mj-lt"/>
              <a:buAutoNum type="arabicPeriod"/>
            </a:pPr>
            <a:r>
              <a:rPr lang="en-GB" dirty="0"/>
              <a:t>“She invested significant efforts in learning text mining”.</a:t>
            </a:r>
          </a:p>
          <a:p>
            <a:endParaRPr lang="en-GB" dirty="0"/>
          </a:p>
          <a:p>
            <a:endParaRPr lang="en-GB" dirty="0"/>
          </a:p>
          <a:p>
            <a:endParaRPr lang="en-GB" dirty="0"/>
          </a:p>
          <a:p>
            <a:pPr marL="0" indent="0">
              <a:buNone/>
            </a:pPr>
            <a:endParaRPr lang="en-GB" dirty="0"/>
          </a:p>
          <a:p>
            <a:pPr marL="0" indent="0">
              <a:buNone/>
            </a:pPr>
            <a:r>
              <a:rPr lang="en-GB" dirty="0"/>
              <a:t>[</a:t>
            </a:r>
            <a:r>
              <a:rPr lang="en-GB" dirty="0" err="1"/>
              <a:t>Charu</a:t>
            </a:r>
            <a:r>
              <a:rPr lang="en-GB" dirty="0"/>
              <a:t> C. Aggarwal. “Machine Learning for Text.”]</a:t>
            </a:r>
          </a:p>
        </p:txBody>
      </p:sp>
      <p:sp>
        <p:nvSpPr>
          <p:cNvPr id="4" name="Footer Placeholder 3">
            <a:extLst>
              <a:ext uri="{FF2B5EF4-FFF2-40B4-BE49-F238E27FC236}">
                <a16:creationId xmlns:a16="http://schemas.microsoft.com/office/drawing/2014/main" id="{B4E182C1-D96B-AC4A-99D4-7745A9A644E2}"/>
              </a:ext>
            </a:extLst>
          </p:cNvPr>
          <p:cNvSpPr>
            <a:spLocks noGrp="1"/>
          </p:cNvSpPr>
          <p:nvPr>
            <p:ph type="ftr" sz="quarter" idx="11"/>
          </p:nvPr>
        </p:nvSpPr>
        <p:spPr/>
        <p:txBody>
          <a:bodyPr/>
          <a:lstStyle/>
          <a:p>
            <a:r>
              <a:rPr lang="en-CA"/>
              <a:t>F20/F21 AA Applied Text Analytics</a:t>
            </a:r>
            <a:endParaRPr lang="en-US"/>
          </a:p>
        </p:txBody>
      </p:sp>
      <p:pic>
        <p:nvPicPr>
          <p:cNvPr id="8" name="Picture 7">
            <a:extLst>
              <a:ext uri="{FF2B5EF4-FFF2-40B4-BE49-F238E27FC236}">
                <a16:creationId xmlns:a16="http://schemas.microsoft.com/office/drawing/2014/main" id="{93979100-E817-034A-B638-F80154E3296B}"/>
              </a:ext>
            </a:extLst>
          </p:cNvPr>
          <p:cNvPicPr>
            <a:picLocks noChangeAspect="1"/>
          </p:cNvPicPr>
          <p:nvPr/>
        </p:nvPicPr>
        <p:blipFill>
          <a:blip r:embed="rId3"/>
          <a:stretch>
            <a:fillRect/>
          </a:stretch>
        </p:blipFill>
        <p:spPr>
          <a:xfrm>
            <a:off x="2273728" y="3677409"/>
            <a:ext cx="6146800" cy="2146300"/>
          </a:xfrm>
          <a:prstGeom prst="rect">
            <a:avLst/>
          </a:prstGeom>
        </p:spPr>
      </p:pic>
      <p:sp>
        <p:nvSpPr>
          <p:cNvPr id="2" name="Slide Number Placeholder 1">
            <a:extLst>
              <a:ext uri="{FF2B5EF4-FFF2-40B4-BE49-F238E27FC236}">
                <a16:creationId xmlns:a16="http://schemas.microsoft.com/office/drawing/2014/main" id="{C7E4E97A-05F6-3145-B785-199E95F3413E}"/>
              </a:ext>
            </a:extLst>
          </p:cNvPr>
          <p:cNvSpPr>
            <a:spLocks noGrp="1"/>
          </p:cNvSpPr>
          <p:nvPr>
            <p:ph type="sldNum" sz="quarter" idx="12"/>
          </p:nvPr>
        </p:nvSpPr>
        <p:spPr/>
        <p:txBody>
          <a:bodyPr/>
          <a:lstStyle/>
          <a:p>
            <a:fld id="{F60C5306-BD03-444F-81BE-8A5A1865DBD2}" type="slidenum">
              <a:rPr lang="en-US" smtClean="0"/>
              <a:t>20</a:t>
            </a:fld>
            <a:endParaRPr lang="en-US"/>
          </a:p>
        </p:txBody>
      </p:sp>
    </p:spTree>
    <p:extLst>
      <p:ext uri="{BB962C8B-B14F-4D97-AF65-F5344CB8AC3E}">
        <p14:creationId xmlns:p14="http://schemas.microsoft.com/office/powerpoint/2010/main" val="4006601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9CE7-AD70-FA46-BFE6-D2A102795247}"/>
              </a:ext>
            </a:extLst>
          </p:cNvPr>
          <p:cNvSpPr>
            <a:spLocks noGrp="1"/>
          </p:cNvSpPr>
          <p:nvPr>
            <p:ph type="title"/>
          </p:nvPr>
        </p:nvSpPr>
        <p:spPr/>
        <p:txBody>
          <a:bodyPr/>
          <a:lstStyle/>
          <a:p>
            <a:r>
              <a:rPr lang="en-GB" dirty="0"/>
              <a:t>Solved example</a:t>
            </a:r>
          </a:p>
        </p:txBody>
      </p:sp>
      <p:graphicFrame>
        <p:nvGraphicFramePr>
          <p:cNvPr id="6" name="Content Placeholder 5">
            <a:extLst>
              <a:ext uri="{FF2B5EF4-FFF2-40B4-BE49-F238E27FC236}">
                <a16:creationId xmlns:a16="http://schemas.microsoft.com/office/drawing/2014/main" id="{5A1E524E-B4EB-604D-9519-7C190A30C978}"/>
              </a:ext>
            </a:extLst>
          </p:cNvPr>
          <p:cNvGraphicFramePr>
            <a:graphicFrameLocks noGrp="1"/>
          </p:cNvGraphicFramePr>
          <p:nvPr>
            <p:ph idx="1"/>
            <p:extLst>
              <p:ext uri="{D42A27DB-BD31-4B8C-83A1-F6EECF244321}">
                <p14:modId xmlns:p14="http://schemas.microsoft.com/office/powerpoint/2010/main" val="245585200"/>
              </p:ext>
            </p:extLst>
          </p:nvPr>
        </p:nvGraphicFramePr>
        <p:xfrm>
          <a:off x="258416" y="2405270"/>
          <a:ext cx="11933584" cy="2704610"/>
        </p:xfrm>
        <a:graphic>
          <a:graphicData uri="http://schemas.openxmlformats.org/drawingml/2006/table">
            <a:tbl>
              <a:tblPr>
                <a:tableStyleId>{5C22544A-7EE6-4342-B048-85BDC9FD1C3A}</a:tableStyleId>
              </a:tblPr>
              <a:tblGrid>
                <a:gridCol w="1105275">
                  <a:extLst>
                    <a:ext uri="{9D8B030D-6E8A-4147-A177-3AD203B41FA5}">
                      <a16:colId xmlns:a16="http://schemas.microsoft.com/office/drawing/2014/main" val="2015672114"/>
                    </a:ext>
                  </a:extLst>
                </a:gridCol>
                <a:gridCol w="711442">
                  <a:extLst>
                    <a:ext uri="{9D8B030D-6E8A-4147-A177-3AD203B41FA5}">
                      <a16:colId xmlns:a16="http://schemas.microsoft.com/office/drawing/2014/main" val="2983480322"/>
                    </a:ext>
                  </a:extLst>
                </a:gridCol>
                <a:gridCol w="698738">
                  <a:extLst>
                    <a:ext uri="{9D8B030D-6E8A-4147-A177-3AD203B41FA5}">
                      <a16:colId xmlns:a16="http://schemas.microsoft.com/office/drawing/2014/main" val="1385057101"/>
                    </a:ext>
                  </a:extLst>
                </a:gridCol>
                <a:gridCol w="698738">
                  <a:extLst>
                    <a:ext uri="{9D8B030D-6E8A-4147-A177-3AD203B41FA5}">
                      <a16:colId xmlns:a16="http://schemas.microsoft.com/office/drawing/2014/main" val="2869133448"/>
                    </a:ext>
                  </a:extLst>
                </a:gridCol>
                <a:gridCol w="711442">
                  <a:extLst>
                    <a:ext uri="{9D8B030D-6E8A-4147-A177-3AD203B41FA5}">
                      <a16:colId xmlns:a16="http://schemas.microsoft.com/office/drawing/2014/main" val="3364245995"/>
                    </a:ext>
                  </a:extLst>
                </a:gridCol>
                <a:gridCol w="393832">
                  <a:extLst>
                    <a:ext uri="{9D8B030D-6E8A-4147-A177-3AD203B41FA5}">
                      <a16:colId xmlns:a16="http://schemas.microsoft.com/office/drawing/2014/main" val="1019506620"/>
                    </a:ext>
                  </a:extLst>
                </a:gridCol>
                <a:gridCol w="709734">
                  <a:extLst>
                    <a:ext uri="{9D8B030D-6E8A-4147-A177-3AD203B41FA5}">
                      <a16:colId xmlns:a16="http://schemas.microsoft.com/office/drawing/2014/main" val="1601005144"/>
                    </a:ext>
                  </a:extLst>
                </a:gridCol>
                <a:gridCol w="1034991">
                  <a:extLst>
                    <a:ext uri="{9D8B030D-6E8A-4147-A177-3AD203B41FA5}">
                      <a16:colId xmlns:a16="http://schemas.microsoft.com/office/drawing/2014/main" val="534749755"/>
                    </a:ext>
                  </a:extLst>
                </a:gridCol>
                <a:gridCol w="779198">
                  <a:extLst>
                    <a:ext uri="{9D8B030D-6E8A-4147-A177-3AD203B41FA5}">
                      <a16:colId xmlns:a16="http://schemas.microsoft.com/office/drawing/2014/main" val="910608041"/>
                    </a:ext>
                  </a:extLst>
                </a:gridCol>
                <a:gridCol w="677563">
                  <a:extLst>
                    <a:ext uri="{9D8B030D-6E8A-4147-A177-3AD203B41FA5}">
                      <a16:colId xmlns:a16="http://schemas.microsoft.com/office/drawing/2014/main" val="537817099"/>
                    </a:ext>
                  </a:extLst>
                </a:gridCol>
                <a:gridCol w="660624">
                  <a:extLst>
                    <a:ext uri="{9D8B030D-6E8A-4147-A177-3AD203B41FA5}">
                      <a16:colId xmlns:a16="http://schemas.microsoft.com/office/drawing/2014/main" val="3401605865"/>
                    </a:ext>
                  </a:extLst>
                </a:gridCol>
                <a:gridCol w="728380">
                  <a:extLst>
                    <a:ext uri="{9D8B030D-6E8A-4147-A177-3AD203B41FA5}">
                      <a16:colId xmlns:a16="http://schemas.microsoft.com/office/drawing/2014/main" val="1806835291"/>
                    </a:ext>
                  </a:extLst>
                </a:gridCol>
                <a:gridCol w="1105275">
                  <a:extLst>
                    <a:ext uri="{9D8B030D-6E8A-4147-A177-3AD203B41FA5}">
                      <a16:colId xmlns:a16="http://schemas.microsoft.com/office/drawing/2014/main" val="779870370"/>
                    </a:ext>
                  </a:extLst>
                </a:gridCol>
                <a:gridCol w="762258">
                  <a:extLst>
                    <a:ext uri="{9D8B030D-6E8A-4147-A177-3AD203B41FA5}">
                      <a16:colId xmlns:a16="http://schemas.microsoft.com/office/drawing/2014/main" val="3148837296"/>
                    </a:ext>
                  </a:extLst>
                </a:gridCol>
                <a:gridCol w="558990">
                  <a:extLst>
                    <a:ext uri="{9D8B030D-6E8A-4147-A177-3AD203B41FA5}">
                      <a16:colId xmlns:a16="http://schemas.microsoft.com/office/drawing/2014/main" val="460720725"/>
                    </a:ext>
                  </a:extLst>
                </a:gridCol>
                <a:gridCol w="597104">
                  <a:extLst>
                    <a:ext uri="{9D8B030D-6E8A-4147-A177-3AD203B41FA5}">
                      <a16:colId xmlns:a16="http://schemas.microsoft.com/office/drawing/2014/main" val="3209658108"/>
                    </a:ext>
                  </a:extLst>
                </a:gridCol>
              </a:tblGrid>
              <a:tr h="540922">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coffee</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down</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drank</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dirty="0">
                          <a:effectLst/>
                        </a:rPr>
                        <a:t>effort</a:t>
                      </a:r>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in </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dirty="0">
                          <a:effectLst/>
                        </a:rPr>
                        <a:t>invest</a:t>
                      </a:r>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learning</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mining</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much</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sat</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she</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significant</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spent </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text</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time</a:t>
                      </a:r>
                      <a:endParaRPr lang="en-CA"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96523817"/>
                  </a:ext>
                </a:extLst>
              </a:tr>
              <a:tr h="540922">
                <a:tc>
                  <a:txBody>
                    <a:bodyPr/>
                    <a:lstStyle/>
                    <a:p>
                      <a:pPr algn="l" fontAlgn="b"/>
                      <a:r>
                        <a:rPr lang="en-CA" sz="2000" b="1" u="none" strike="noStrike" dirty="0">
                          <a:effectLst/>
                        </a:rPr>
                        <a:t>D1</a:t>
                      </a:r>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6889016"/>
                  </a:ext>
                </a:extLst>
              </a:tr>
              <a:tr h="540922">
                <a:tc>
                  <a:txBody>
                    <a:bodyPr/>
                    <a:lstStyle/>
                    <a:p>
                      <a:pPr algn="l" fontAlgn="b"/>
                      <a:r>
                        <a:rPr lang="en-CA" sz="2000" b="1" u="none" strike="noStrike">
                          <a:effectLst/>
                        </a:rPr>
                        <a:t>D2</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8407218"/>
                  </a:ext>
                </a:extLst>
              </a:tr>
              <a:tr h="540922">
                <a:tc>
                  <a:txBody>
                    <a:bodyPr/>
                    <a:lstStyle/>
                    <a:p>
                      <a:pPr algn="l" fontAlgn="b"/>
                      <a:r>
                        <a:rPr lang="en-CA" sz="2000" b="1" u="none" strike="noStrike">
                          <a:effectLst/>
                        </a:rPr>
                        <a:t>D3</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998616"/>
                  </a:ext>
                </a:extLst>
              </a:tr>
              <a:tr h="540922">
                <a:tc>
                  <a:txBody>
                    <a:bodyPr/>
                    <a:lstStyle/>
                    <a:p>
                      <a:pPr algn="l" fontAlgn="b"/>
                      <a:r>
                        <a:rPr lang="en-CA" sz="2000" b="1" u="none" strike="noStrike">
                          <a:effectLst/>
                        </a:rPr>
                        <a:t>D4</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1938499"/>
                  </a:ext>
                </a:extLst>
              </a:tr>
            </a:tbl>
          </a:graphicData>
        </a:graphic>
      </p:graphicFrame>
      <p:sp>
        <p:nvSpPr>
          <p:cNvPr id="4" name="Footer Placeholder 3">
            <a:extLst>
              <a:ext uri="{FF2B5EF4-FFF2-40B4-BE49-F238E27FC236}">
                <a16:creationId xmlns:a16="http://schemas.microsoft.com/office/drawing/2014/main" id="{026E30AE-00DB-5347-8D52-BC35D78DDDEE}"/>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298792DB-0626-5841-9FE0-5227B31F2FC1}"/>
              </a:ext>
            </a:extLst>
          </p:cNvPr>
          <p:cNvSpPr>
            <a:spLocks noGrp="1"/>
          </p:cNvSpPr>
          <p:nvPr>
            <p:ph type="sldNum" sz="quarter" idx="12"/>
          </p:nvPr>
        </p:nvSpPr>
        <p:spPr/>
        <p:txBody>
          <a:bodyPr/>
          <a:lstStyle/>
          <a:p>
            <a:fld id="{F60C5306-BD03-444F-81BE-8A5A1865DBD2}" type="slidenum">
              <a:rPr lang="en-US" smtClean="0"/>
              <a:t>21</a:t>
            </a:fld>
            <a:endParaRPr lang="en-US"/>
          </a:p>
        </p:txBody>
      </p:sp>
      <p:pic>
        <p:nvPicPr>
          <p:cNvPr id="7" name="Picture 6">
            <a:extLst>
              <a:ext uri="{FF2B5EF4-FFF2-40B4-BE49-F238E27FC236}">
                <a16:creationId xmlns:a16="http://schemas.microsoft.com/office/drawing/2014/main" id="{D6CF1EB7-DF2F-6140-AB63-241A0B34E7A2}"/>
              </a:ext>
            </a:extLst>
          </p:cNvPr>
          <p:cNvPicPr>
            <a:picLocks noChangeAspect="1"/>
          </p:cNvPicPr>
          <p:nvPr/>
        </p:nvPicPr>
        <p:blipFill>
          <a:blip r:embed="rId2"/>
          <a:stretch>
            <a:fillRect/>
          </a:stretch>
        </p:blipFill>
        <p:spPr>
          <a:xfrm>
            <a:off x="5943600" y="550135"/>
            <a:ext cx="5410200" cy="1231900"/>
          </a:xfrm>
          <a:prstGeom prst="rect">
            <a:avLst/>
          </a:prstGeom>
        </p:spPr>
      </p:pic>
      <p:pic>
        <p:nvPicPr>
          <p:cNvPr id="8" name="Picture 7">
            <a:extLst>
              <a:ext uri="{FF2B5EF4-FFF2-40B4-BE49-F238E27FC236}">
                <a16:creationId xmlns:a16="http://schemas.microsoft.com/office/drawing/2014/main" id="{B54CCEBD-9E4E-D24E-8499-F26A8A800A2C}"/>
              </a:ext>
            </a:extLst>
          </p:cNvPr>
          <p:cNvPicPr>
            <a:picLocks noChangeAspect="1"/>
          </p:cNvPicPr>
          <p:nvPr/>
        </p:nvPicPr>
        <p:blipFill>
          <a:blip r:embed="rId3"/>
          <a:stretch>
            <a:fillRect/>
          </a:stretch>
        </p:blipFill>
        <p:spPr>
          <a:xfrm>
            <a:off x="7633251" y="5285166"/>
            <a:ext cx="3482009" cy="1207709"/>
          </a:xfrm>
          <a:prstGeom prst="rect">
            <a:avLst/>
          </a:prstGeom>
        </p:spPr>
      </p:pic>
    </p:spTree>
    <p:extLst>
      <p:ext uri="{BB962C8B-B14F-4D97-AF65-F5344CB8AC3E}">
        <p14:creationId xmlns:p14="http://schemas.microsoft.com/office/powerpoint/2010/main" val="1889808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9CE7-AD70-FA46-BFE6-D2A102795247}"/>
              </a:ext>
            </a:extLst>
          </p:cNvPr>
          <p:cNvSpPr>
            <a:spLocks noGrp="1"/>
          </p:cNvSpPr>
          <p:nvPr>
            <p:ph type="title"/>
          </p:nvPr>
        </p:nvSpPr>
        <p:spPr/>
        <p:txBody>
          <a:bodyPr/>
          <a:lstStyle/>
          <a:p>
            <a:r>
              <a:rPr lang="en-GB" dirty="0"/>
              <a:t>Solved example</a:t>
            </a:r>
          </a:p>
        </p:txBody>
      </p:sp>
      <p:graphicFrame>
        <p:nvGraphicFramePr>
          <p:cNvPr id="6" name="Content Placeholder 5">
            <a:extLst>
              <a:ext uri="{FF2B5EF4-FFF2-40B4-BE49-F238E27FC236}">
                <a16:creationId xmlns:a16="http://schemas.microsoft.com/office/drawing/2014/main" id="{5A1E524E-B4EB-604D-9519-7C190A30C978}"/>
              </a:ext>
            </a:extLst>
          </p:cNvPr>
          <p:cNvGraphicFramePr>
            <a:graphicFrameLocks noGrp="1"/>
          </p:cNvGraphicFramePr>
          <p:nvPr>
            <p:ph idx="1"/>
            <p:extLst>
              <p:ext uri="{D42A27DB-BD31-4B8C-83A1-F6EECF244321}">
                <p14:modId xmlns:p14="http://schemas.microsoft.com/office/powerpoint/2010/main" val="3681468832"/>
              </p:ext>
            </p:extLst>
          </p:nvPr>
        </p:nvGraphicFramePr>
        <p:xfrm>
          <a:off x="258416" y="2405270"/>
          <a:ext cx="11933584" cy="2704610"/>
        </p:xfrm>
        <a:graphic>
          <a:graphicData uri="http://schemas.openxmlformats.org/drawingml/2006/table">
            <a:tbl>
              <a:tblPr>
                <a:tableStyleId>{5C22544A-7EE6-4342-B048-85BDC9FD1C3A}</a:tableStyleId>
              </a:tblPr>
              <a:tblGrid>
                <a:gridCol w="1105275">
                  <a:extLst>
                    <a:ext uri="{9D8B030D-6E8A-4147-A177-3AD203B41FA5}">
                      <a16:colId xmlns:a16="http://schemas.microsoft.com/office/drawing/2014/main" val="2015672114"/>
                    </a:ext>
                  </a:extLst>
                </a:gridCol>
                <a:gridCol w="711442">
                  <a:extLst>
                    <a:ext uri="{9D8B030D-6E8A-4147-A177-3AD203B41FA5}">
                      <a16:colId xmlns:a16="http://schemas.microsoft.com/office/drawing/2014/main" val="2983480322"/>
                    </a:ext>
                  </a:extLst>
                </a:gridCol>
                <a:gridCol w="698738">
                  <a:extLst>
                    <a:ext uri="{9D8B030D-6E8A-4147-A177-3AD203B41FA5}">
                      <a16:colId xmlns:a16="http://schemas.microsoft.com/office/drawing/2014/main" val="1385057101"/>
                    </a:ext>
                  </a:extLst>
                </a:gridCol>
                <a:gridCol w="698738">
                  <a:extLst>
                    <a:ext uri="{9D8B030D-6E8A-4147-A177-3AD203B41FA5}">
                      <a16:colId xmlns:a16="http://schemas.microsoft.com/office/drawing/2014/main" val="2869133448"/>
                    </a:ext>
                  </a:extLst>
                </a:gridCol>
                <a:gridCol w="711442">
                  <a:extLst>
                    <a:ext uri="{9D8B030D-6E8A-4147-A177-3AD203B41FA5}">
                      <a16:colId xmlns:a16="http://schemas.microsoft.com/office/drawing/2014/main" val="3364245995"/>
                    </a:ext>
                  </a:extLst>
                </a:gridCol>
                <a:gridCol w="393832">
                  <a:extLst>
                    <a:ext uri="{9D8B030D-6E8A-4147-A177-3AD203B41FA5}">
                      <a16:colId xmlns:a16="http://schemas.microsoft.com/office/drawing/2014/main" val="1019506620"/>
                    </a:ext>
                  </a:extLst>
                </a:gridCol>
                <a:gridCol w="709734">
                  <a:extLst>
                    <a:ext uri="{9D8B030D-6E8A-4147-A177-3AD203B41FA5}">
                      <a16:colId xmlns:a16="http://schemas.microsoft.com/office/drawing/2014/main" val="1601005144"/>
                    </a:ext>
                  </a:extLst>
                </a:gridCol>
                <a:gridCol w="1034991">
                  <a:extLst>
                    <a:ext uri="{9D8B030D-6E8A-4147-A177-3AD203B41FA5}">
                      <a16:colId xmlns:a16="http://schemas.microsoft.com/office/drawing/2014/main" val="534749755"/>
                    </a:ext>
                  </a:extLst>
                </a:gridCol>
                <a:gridCol w="779198">
                  <a:extLst>
                    <a:ext uri="{9D8B030D-6E8A-4147-A177-3AD203B41FA5}">
                      <a16:colId xmlns:a16="http://schemas.microsoft.com/office/drawing/2014/main" val="910608041"/>
                    </a:ext>
                  </a:extLst>
                </a:gridCol>
                <a:gridCol w="677563">
                  <a:extLst>
                    <a:ext uri="{9D8B030D-6E8A-4147-A177-3AD203B41FA5}">
                      <a16:colId xmlns:a16="http://schemas.microsoft.com/office/drawing/2014/main" val="537817099"/>
                    </a:ext>
                  </a:extLst>
                </a:gridCol>
                <a:gridCol w="660624">
                  <a:extLst>
                    <a:ext uri="{9D8B030D-6E8A-4147-A177-3AD203B41FA5}">
                      <a16:colId xmlns:a16="http://schemas.microsoft.com/office/drawing/2014/main" val="3401605865"/>
                    </a:ext>
                  </a:extLst>
                </a:gridCol>
                <a:gridCol w="728380">
                  <a:extLst>
                    <a:ext uri="{9D8B030D-6E8A-4147-A177-3AD203B41FA5}">
                      <a16:colId xmlns:a16="http://schemas.microsoft.com/office/drawing/2014/main" val="1806835291"/>
                    </a:ext>
                  </a:extLst>
                </a:gridCol>
                <a:gridCol w="1105275">
                  <a:extLst>
                    <a:ext uri="{9D8B030D-6E8A-4147-A177-3AD203B41FA5}">
                      <a16:colId xmlns:a16="http://schemas.microsoft.com/office/drawing/2014/main" val="779870370"/>
                    </a:ext>
                  </a:extLst>
                </a:gridCol>
                <a:gridCol w="762258">
                  <a:extLst>
                    <a:ext uri="{9D8B030D-6E8A-4147-A177-3AD203B41FA5}">
                      <a16:colId xmlns:a16="http://schemas.microsoft.com/office/drawing/2014/main" val="3148837296"/>
                    </a:ext>
                  </a:extLst>
                </a:gridCol>
                <a:gridCol w="558990">
                  <a:extLst>
                    <a:ext uri="{9D8B030D-6E8A-4147-A177-3AD203B41FA5}">
                      <a16:colId xmlns:a16="http://schemas.microsoft.com/office/drawing/2014/main" val="460720725"/>
                    </a:ext>
                  </a:extLst>
                </a:gridCol>
                <a:gridCol w="597104">
                  <a:extLst>
                    <a:ext uri="{9D8B030D-6E8A-4147-A177-3AD203B41FA5}">
                      <a16:colId xmlns:a16="http://schemas.microsoft.com/office/drawing/2014/main" val="3209658108"/>
                    </a:ext>
                  </a:extLst>
                </a:gridCol>
              </a:tblGrid>
              <a:tr h="540922">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coffee</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down</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drank</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dirty="0">
                          <a:effectLst/>
                        </a:rPr>
                        <a:t>effort</a:t>
                      </a:r>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in </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dirty="0">
                          <a:effectLst/>
                        </a:rPr>
                        <a:t>invest</a:t>
                      </a:r>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learning</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mining</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much</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sat</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she</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significant</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spent </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text</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time</a:t>
                      </a:r>
                      <a:endParaRPr lang="en-CA"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96523817"/>
                  </a:ext>
                </a:extLst>
              </a:tr>
              <a:tr h="540922">
                <a:tc>
                  <a:txBody>
                    <a:bodyPr/>
                    <a:lstStyle/>
                    <a:p>
                      <a:pPr algn="l" fontAlgn="b"/>
                      <a:r>
                        <a:rPr lang="en-CA" sz="2000" b="1" u="none" strike="noStrike" dirty="0">
                          <a:effectLst/>
                        </a:rPr>
                        <a:t>D1</a:t>
                      </a:r>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6889016"/>
                  </a:ext>
                </a:extLst>
              </a:tr>
              <a:tr h="540922">
                <a:tc>
                  <a:txBody>
                    <a:bodyPr/>
                    <a:lstStyle/>
                    <a:p>
                      <a:pPr algn="l" fontAlgn="b"/>
                      <a:r>
                        <a:rPr lang="en-CA" sz="2000" b="1" u="none" strike="noStrike">
                          <a:effectLst/>
                        </a:rPr>
                        <a:t>D2</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8407218"/>
                  </a:ext>
                </a:extLst>
              </a:tr>
              <a:tr h="540922">
                <a:tc>
                  <a:txBody>
                    <a:bodyPr/>
                    <a:lstStyle/>
                    <a:p>
                      <a:pPr algn="l" fontAlgn="b"/>
                      <a:r>
                        <a:rPr lang="en-CA" sz="2000" b="1" u="none" strike="noStrike">
                          <a:effectLst/>
                        </a:rPr>
                        <a:t>D3</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extLst>
                  <a:ext uri="{0D108BD9-81ED-4DB2-BD59-A6C34878D82A}">
                    <a16:rowId xmlns:a16="http://schemas.microsoft.com/office/drawing/2014/main" val="2143998616"/>
                  </a:ext>
                </a:extLst>
              </a:tr>
              <a:tr h="540922">
                <a:tc>
                  <a:txBody>
                    <a:bodyPr/>
                    <a:lstStyle/>
                    <a:p>
                      <a:pPr algn="l" fontAlgn="b"/>
                      <a:r>
                        <a:rPr lang="en-CA" sz="2000" b="1" u="none" strike="noStrike">
                          <a:effectLst/>
                        </a:rPr>
                        <a:t>D4</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1938499"/>
                  </a:ext>
                </a:extLst>
              </a:tr>
            </a:tbl>
          </a:graphicData>
        </a:graphic>
      </p:graphicFrame>
      <p:sp>
        <p:nvSpPr>
          <p:cNvPr id="4" name="Footer Placeholder 3">
            <a:extLst>
              <a:ext uri="{FF2B5EF4-FFF2-40B4-BE49-F238E27FC236}">
                <a16:creationId xmlns:a16="http://schemas.microsoft.com/office/drawing/2014/main" id="{026E30AE-00DB-5347-8D52-BC35D78DDDEE}"/>
              </a:ext>
            </a:extLst>
          </p:cNvPr>
          <p:cNvSpPr>
            <a:spLocks noGrp="1"/>
          </p:cNvSpPr>
          <p:nvPr>
            <p:ph type="ftr" sz="quarter" idx="11"/>
          </p:nvPr>
        </p:nvSpPr>
        <p:spPr/>
        <p:txBody>
          <a:bodyPr/>
          <a:lstStyle/>
          <a:p>
            <a:r>
              <a:rPr lang="en-CA"/>
              <a:t>F20/F21 AA Applied Text Analytics</a:t>
            </a:r>
            <a:endParaRPr lang="en-US" dirty="0"/>
          </a:p>
        </p:txBody>
      </p:sp>
      <p:sp>
        <p:nvSpPr>
          <p:cNvPr id="5" name="Slide Number Placeholder 4">
            <a:extLst>
              <a:ext uri="{FF2B5EF4-FFF2-40B4-BE49-F238E27FC236}">
                <a16:creationId xmlns:a16="http://schemas.microsoft.com/office/drawing/2014/main" id="{298792DB-0626-5841-9FE0-5227B31F2FC1}"/>
              </a:ext>
            </a:extLst>
          </p:cNvPr>
          <p:cNvSpPr>
            <a:spLocks noGrp="1"/>
          </p:cNvSpPr>
          <p:nvPr>
            <p:ph type="sldNum" sz="quarter" idx="12"/>
          </p:nvPr>
        </p:nvSpPr>
        <p:spPr/>
        <p:txBody>
          <a:bodyPr/>
          <a:lstStyle/>
          <a:p>
            <a:fld id="{F60C5306-BD03-444F-81BE-8A5A1865DBD2}" type="slidenum">
              <a:rPr lang="en-US" smtClean="0"/>
              <a:t>22</a:t>
            </a:fld>
            <a:endParaRPr lang="en-US"/>
          </a:p>
        </p:txBody>
      </p:sp>
      <p:pic>
        <p:nvPicPr>
          <p:cNvPr id="3" name="Picture 2">
            <a:extLst>
              <a:ext uri="{FF2B5EF4-FFF2-40B4-BE49-F238E27FC236}">
                <a16:creationId xmlns:a16="http://schemas.microsoft.com/office/drawing/2014/main" id="{2F1005B2-1E43-124C-A5FC-B401C53D62A3}"/>
              </a:ext>
            </a:extLst>
          </p:cNvPr>
          <p:cNvPicPr>
            <a:picLocks noChangeAspect="1"/>
          </p:cNvPicPr>
          <p:nvPr/>
        </p:nvPicPr>
        <p:blipFill>
          <a:blip r:embed="rId3"/>
          <a:stretch>
            <a:fillRect/>
          </a:stretch>
        </p:blipFill>
        <p:spPr>
          <a:xfrm>
            <a:off x="5943600" y="816079"/>
            <a:ext cx="5410200" cy="1231900"/>
          </a:xfrm>
          <a:prstGeom prst="rect">
            <a:avLst/>
          </a:prstGeom>
        </p:spPr>
      </p:pic>
      <p:sp>
        <p:nvSpPr>
          <p:cNvPr id="7" name="TextBox 6">
            <a:extLst>
              <a:ext uri="{FF2B5EF4-FFF2-40B4-BE49-F238E27FC236}">
                <a16:creationId xmlns:a16="http://schemas.microsoft.com/office/drawing/2014/main" id="{A02BBE98-21D3-EB4D-9436-A0909DD527EF}"/>
              </a:ext>
            </a:extLst>
          </p:cNvPr>
          <p:cNvSpPr txBox="1"/>
          <p:nvPr/>
        </p:nvSpPr>
        <p:spPr>
          <a:xfrm>
            <a:off x="4611757" y="5446643"/>
            <a:ext cx="5790816" cy="369332"/>
          </a:xfrm>
          <a:prstGeom prst="rect">
            <a:avLst/>
          </a:prstGeom>
          <a:noFill/>
        </p:spPr>
        <p:txBody>
          <a:bodyPr wrap="none" rtlCol="0">
            <a:spAutoFit/>
          </a:bodyPr>
          <a:lstStyle/>
          <a:p>
            <a:r>
              <a:rPr lang="en-GB" dirty="0"/>
              <a:t>Distance (d1,d2)= sqrt(4)=2.    distance (d3,d4)=sqrt(6)=2.65</a:t>
            </a:r>
          </a:p>
        </p:txBody>
      </p:sp>
      <p:cxnSp>
        <p:nvCxnSpPr>
          <p:cNvPr id="15" name="Straight Connector 14">
            <a:extLst>
              <a:ext uri="{FF2B5EF4-FFF2-40B4-BE49-F238E27FC236}">
                <a16:creationId xmlns:a16="http://schemas.microsoft.com/office/drawing/2014/main" id="{2083106C-D7E8-9F4F-9224-2075E7DA294F}"/>
              </a:ext>
            </a:extLst>
          </p:cNvPr>
          <p:cNvCxnSpPr>
            <a:cxnSpLocks/>
          </p:cNvCxnSpPr>
          <p:nvPr/>
        </p:nvCxnSpPr>
        <p:spPr>
          <a:xfrm>
            <a:off x="258416" y="4035287"/>
            <a:ext cx="1193358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47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600" dirty="0"/>
              <a:t>How to define a good similarity metric?</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Euclidean distance</a:t>
                </a:r>
              </a:p>
              <a:p>
                <a:pPr lvl="1"/>
                <a14:m>
                  <m:oMath xmlns:m="http://schemas.openxmlformats.org/officeDocument/2006/math">
                    <m:r>
                      <a:rPr lang="en-US" b="0" i="1" smtClean="0">
                        <a:latin typeface="Cambria Math" panose="02040503050406030204" pitchFamily="18" charset="0"/>
                      </a:rPr>
                      <m:t>𝑑𝑖𝑠𝑡</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𝑉</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i="1">
                                    <a:latin typeface="Cambria Math" panose="02040503050406030204" pitchFamily="18" charset="0"/>
                                  </a:rPr>
                                  <m:t>𝑡𝑓</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e>
                                </m:d>
                                <m:r>
                                  <a:rPr lang="en-US" i="1">
                                    <a:latin typeface="Cambria Math" panose="02040503050406030204" pitchFamily="18" charset="0"/>
                                  </a:rPr>
                                  <m:t>𝑖𝑑𝑓</m:t>
                                </m:r>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𝑡𝑓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𝑗</m:t>
                                        </m:r>
                                      </m:sub>
                                    </m:sSub>
                                  </m:e>
                                </m:d>
                                <m:r>
                                  <a:rPr lang="en-US" b="0" i="1" smtClean="0">
                                    <a:latin typeface="Cambria Math" panose="02040503050406030204" pitchFamily="18" charset="0"/>
                                  </a:rPr>
                                  <m:t>𝑖𝑑𝑓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e>
                              <m:sup>
                                <m:r>
                                  <a:rPr lang="en-US" b="0" i="1" smtClean="0">
                                    <a:latin typeface="Cambria Math" panose="02040503050406030204" pitchFamily="18" charset="0"/>
                                  </a:rPr>
                                  <m:t>2</m:t>
                                </m:r>
                              </m:sup>
                            </m:sSup>
                          </m:e>
                        </m:nary>
                      </m:e>
                    </m:rad>
                  </m:oMath>
                </a14:m>
                <a:endParaRPr lang="en-US" dirty="0"/>
              </a:p>
              <a:p>
                <a:pPr lvl="1"/>
                <a:endParaRPr lang="en-US" dirty="0"/>
              </a:p>
              <a:p>
                <a:pPr lvl="1"/>
                <a:r>
                  <a:rPr lang="en-US" dirty="0"/>
                  <a:t>Longer documents will be penalized by the extra words</a:t>
                </a:r>
              </a:p>
              <a:p>
                <a:pPr lvl="1"/>
                <a:r>
                  <a:rPr lang="en-US" dirty="0"/>
                  <a:t>We care more about how these two vectors are overlapped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GB">
                    <a:noFill/>
                  </a:rPr>
                  <a:t> </a:t>
                </a:r>
              </a:p>
            </p:txBody>
          </p:sp>
        </mc:Fallback>
      </mc:AlternateContent>
      <p:sp>
        <p:nvSpPr>
          <p:cNvPr id="5" name="Footer Placeholder 4"/>
          <p:cNvSpPr>
            <a:spLocks noGrp="1"/>
          </p:cNvSpPr>
          <p:nvPr>
            <p:ph type="ftr" sz="quarter" idx="11"/>
          </p:nvPr>
        </p:nvSpPr>
        <p:spPr/>
        <p:txBody>
          <a:bodyPr/>
          <a:lstStyle/>
          <a:p>
            <a:r>
              <a:rPr lang="en-US"/>
              <a:t>F20/F21 AA Applied Text Analytics</a:t>
            </a:r>
          </a:p>
        </p:txBody>
      </p:sp>
      <p:sp>
        <p:nvSpPr>
          <p:cNvPr id="6" name="Slide Number Placeholder 5"/>
          <p:cNvSpPr>
            <a:spLocks noGrp="1"/>
          </p:cNvSpPr>
          <p:nvPr>
            <p:ph type="sldNum" sz="quarter" idx="12"/>
          </p:nvPr>
        </p:nvSpPr>
        <p:spPr/>
        <p:txBody>
          <a:bodyPr/>
          <a:lstStyle/>
          <a:p>
            <a:fld id="{2A9F8BE9-47C8-4C45-B88F-68A848B0515F}" type="slidenum">
              <a:rPr lang="en-US" smtClean="0"/>
              <a:t>23</a:t>
            </a:fld>
            <a:endParaRPr lang="en-US"/>
          </a:p>
        </p:txBody>
      </p:sp>
    </p:spTree>
    <p:extLst>
      <p:ext uri="{BB962C8B-B14F-4D97-AF65-F5344CB8AC3E}">
        <p14:creationId xmlns:p14="http://schemas.microsoft.com/office/powerpoint/2010/main" val="76932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143000"/>
          </a:xfrm>
        </p:spPr>
        <p:txBody>
          <a:bodyPr>
            <a:normAutofit/>
          </a:bodyPr>
          <a:lstStyle/>
          <a:p>
            <a:r>
              <a:rPr lang="en-US" altLang="en-US" sz="3600" dirty="0"/>
              <a:t>How to define a good similarity metric?</a:t>
            </a:r>
            <a:endParaRPr lang="en-US" sz="3600" dirty="0"/>
          </a:p>
        </p:txBody>
      </p:sp>
      <p:sp>
        <p:nvSpPr>
          <p:cNvPr id="3" name="Content Placeholder 2"/>
          <p:cNvSpPr>
            <a:spLocks noGrp="1"/>
          </p:cNvSpPr>
          <p:nvPr>
            <p:ph idx="1"/>
          </p:nvPr>
        </p:nvSpPr>
        <p:spPr/>
        <p:txBody>
          <a:bodyPr/>
          <a:lstStyle/>
          <a:p>
            <a:r>
              <a:rPr lang="en-US" dirty="0"/>
              <a:t>Euclidean distance?</a:t>
            </a:r>
          </a:p>
        </p:txBody>
      </p:sp>
      <p:grpSp>
        <p:nvGrpSpPr>
          <p:cNvPr id="4" name="Group 30"/>
          <p:cNvGrpSpPr>
            <a:grpSpLocks/>
          </p:cNvGrpSpPr>
          <p:nvPr/>
        </p:nvGrpSpPr>
        <p:grpSpPr bwMode="auto">
          <a:xfrm>
            <a:off x="2919413" y="2286001"/>
            <a:ext cx="6289676" cy="4259263"/>
            <a:chOff x="879" y="1152"/>
            <a:chExt cx="3962" cy="2683"/>
          </a:xfrm>
        </p:grpSpPr>
        <p:sp>
          <p:nvSpPr>
            <p:cNvPr id="5" name="AutoShape 3"/>
            <p:cNvSpPr>
              <a:spLocks noChangeArrowheads="1"/>
            </p:cNvSpPr>
            <p:nvPr/>
          </p:nvSpPr>
          <p:spPr bwMode="auto">
            <a:xfrm>
              <a:off x="1584" y="1488"/>
              <a:ext cx="2448" cy="1872"/>
            </a:xfrm>
            <a:prstGeom prst="cube">
              <a:avLst>
                <a:gd name="adj" fmla="val 25000"/>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 name="Group 29"/>
            <p:cNvGrpSpPr>
              <a:grpSpLocks/>
            </p:cNvGrpSpPr>
            <p:nvPr/>
          </p:nvGrpSpPr>
          <p:grpSpPr bwMode="auto">
            <a:xfrm>
              <a:off x="879" y="1152"/>
              <a:ext cx="3962" cy="2683"/>
              <a:chOff x="879" y="1152"/>
              <a:chExt cx="3962" cy="2683"/>
            </a:xfrm>
          </p:grpSpPr>
          <p:sp>
            <p:nvSpPr>
              <p:cNvPr id="7" name="Line 4"/>
              <p:cNvSpPr>
                <a:spLocks noChangeShapeType="1"/>
              </p:cNvSpPr>
              <p:nvPr/>
            </p:nvSpPr>
            <p:spPr bwMode="auto">
              <a:xfrm flipH="1">
                <a:off x="1440" y="2880"/>
                <a:ext cx="672" cy="62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5"/>
              <p:cNvSpPr>
                <a:spLocks noChangeShapeType="1"/>
              </p:cNvSpPr>
              <p:nvPr/>
            </p:nvSpPr>
            <p:spPr bwMode="auto">
              <a:xfrm>
                <a:off x="2112" y="2880"/>
                <a:ext cx="206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6"/>
              <p:cNvSpPr>
                <a:spLocks noChangeShapeType="1"/>
              </p:cNvSpPr>
              <p:nvPr/>
            </p:nvSpPr>
            <p:spPr bwMode="auto">
              <a:xfrm flipV="1">
                <a:off x="2112" y="1344"/>
                <a:ext cx="0" cy="15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1"/>
              <p:cNvSpPr txBox="1">
                <a:spLocks noChangeArrowheads="1"/>
              </p:cNvSpPr>
              <p:nvPr/>
            </p:nvSpPr>
            <p:spPr bwMode="auto">
              <a:xfrm>
                <a:off x="4224" y="2733"/>
                <a:ext cx="617" cy="291"/>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dirty="0">
                    <a:solidFill>
                      <a:srgbClr val="3333FF"/>
                    </a:solidFill>
                  </a:rPr>
                  <a:t>Sports</a:t>
                </a:r>
                <a:endParaRPr lang="en-US" altLang="en-US" sz="2400" dirty="0">
                  <a:solidFill>
                    <a:srgbClr val="008000"/>
                  </a:solidFill>
                </a:endParaRPr>
              </a:p>
            </p:txBody>
          </p:sp>
          <p:sp>
            <p:nvSpPr>
              <p:cNvPr id="11" name="Text Box 12"/>
              <p:cNvSpPr txBox="1">
                <a:spLocks noChangeArrowheads="1"/>
              </p:cNvSpPr>
              <p:nvPr/>
            </p:nvSpPr>
            <p:spPr bwMode="auto">
              <a:xfrm>
                <a:off x="879" y="3544"/>
                <a:ext cx="897" cy="291"/>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dirty="0">
                    <a:solidFill>
                      <a:srgbClr val="00B050"/>
                    </a:solidFill>
                  </a:rPr>
                  <a:t>Education</a:t>
                </a:r>
              </a:p>
            </p:txBody>
          </p:sp>
          <p:sp>
            <p:nvSpPr>
              <p:cNvPr id="12" name="Text Box 13"/>
              <p:cNvSpPr txBox="1">
                <a:spLocks noChangeArrowheads="1"/>
              </p:cNvSpPr>
              <p:nvPr/>
            </p:nvSpPr>
            <p:spPr bwMode="auto">
              <a:xfrm>
                <a:off x="2208" y="1152"/>
                <a:ext cx="625" cy="252"/>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rgbClr val="CC0000"/>
                    </a:solidFill>
                  </a:rPr>
                  <a:t>Finance</a:t>
                </a:r>
                <a:endParaRPr lang="en-US" altLang="en-US" sz="2400" dirty="0">
                  <a:solidFill>
                    <a:srgbClr val="CC0000"/>
                  </a:solidFill>
                </a:endParaRPr>
              </a:p>
            </p:txBody>
          </p:sp>
        </p:grpSp>
      </p:grpSp>
      <p:grpSp>
        <p:nvGrpSpPr>
          <p:cNvPr id="13" name="Group 36"/>
          <p:cNvGrpSpPr>
            <a:grpSpLocks/>
          </p:cNvGrpSpPr>
          <p:nvPr/>
        </p:nvGrpSpPr>
        <p:grpSpPr bwMode="auto">
          <a:xfrm>
            <a:off x="4648201" y="3146426"/>
            <a:ext cx="2738438" cy="2873375"/>
            <a:chOff x="1968" y="1694"/>
            <a:chExt cx="1725" cy="1810"/>
          </a:xfrm>
        </p:grpSpPr>
        <p:sp>
          <p:nvSpPr>
            <p:cNvPr id="14" name="Line 10"/>
            <p:cNvSpPr>
              <a:spLocks noChangeShapeType="1"/>
            </p:cNvSpPr>
            <p:nvPr/>
          </p:nvSpPr>
          <p:spPr bwMode="auto">
            <a:xfrm flipV="1">
              <a:off x="2112" y="1949"/>
              <a:ext cx="1440" cy="931"/>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22"/>
            <p:cNvSpPr txBox="1">
              <a:spLocks noChangeArrowheads="1"/>
            </p:cNvSpPr>
            <p:nvPr/>
          </p:nvSpPr>
          <p:spPr bwMode="auto">
            <a:xfrm>
              <a:off x="3435" y="1694"/>
              <a:ext cx="25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t>D</a:t>
              </a:r>
              <a:r>
                <a:rPr lang="en-US" altLang="en-US" b="1" baseline="-25000" dirty="0"/>
                <a:t>4</a:t>
              </a:r>
              <a:endParaRPr lang="en-US" altLang="en-US" sz="2400" dirty="0"/>
            </a:p>
          </p:txBody>
        </p:sp>
        <p:sp>
          <p:nvSpPr>
            <p:cNvPr id="16" name="Line 10"/>
            <p:cNvSpPr>
              <a:spLocks noChangeShapeType="1"/>
            </p:cNvSpPr>
            <p:nvPr/>
          </p:nvSpPr>
          <p:spPr bwMode="auto">
            <a:xfrm flipH="1">
              <a:off x="1968" y="2880"/>
              <a:ext cx="144" cy="624"/>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7" name="Group 31"/>
          <p:cNvGrpSpPr>
            <a:grpSpLocks/>
          </p:cNvGrpSpPr>
          <p:nvPr/>
        </p:nvGrpSpPr>
        <p:grpSpPr bwMode="auto">
          <a:xfrm>
            <a:off x="4876801" y="2433639"/>
            <a:ext cx="2020888" cy="2595563"/>
            <a:chOff x="2112" y="1245"/>
            <a:chExt cx="1273" cy="1635"/>
          </a:xfrm>
        </p:grpSpPr>
        <p:sp>
          <p:nvSpPr>
            <p:cNvPr id="18" name="Line 7"/>
            <p:cNvSpPr>
              <a:spLocks noChangeShapeType="1"/>
            </p:cNvSpPr>
            <p:nvPr/>
          </p:nvSpPr>
          <p:spPr bwMode="auto">
            <a:xfrm flipV="1">
              <a:off x="2112" y="1488"/>
              <a:ext cx="1032" cy="1392"/>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14"/>
            <p:cNvSpPr txBox="1">
              <a:spLocks noChangeArrowheads="1"/>
            </p:cNvSpPr>
            <p:nvPr/>
          </p:nvSpPr>
          <p:spPr bwMode="auto">
            <a:xfrm>
              <a:off x="3127" y="1245"/>
              <a:ext cx="25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t>D</a:t>
              </a:r>
              <a:r>
                <a:rPr lang="en-US" altLang="en-US" b="1" baseline="-25000" dirty="0"/>
                <a:t>2</a:t>
              </a:r>
              <a:endParaRPr lang="en-US" altLang="en-US" sz="2400" dirty="0"/>
            </a:p>
          </p:txBody>
        </p:sp>
      </p:grpSp>
      <p:grpSp>
        <p:nvGrpSpPr>
          <p:cNvPr id="20" name="Group 35"/>
          <p:cNvGrpSpPr>
            <a:grpSpLocks/>
          </p:cNvGrpSpPr>
          <p:nvPr/>
        </p:nvGrpSpPr>
        <p:grpSpPr bwMode="auto">
          <a:xfrm>
            <a:off x="4648202" y="5029202"/>
            <a:ext cx="3167063" cy="1330326"/>
            <a:chOff x="1968" y="2880"/>
            <a:chExt cx="1995" cy="838"/>
          </a:xfrm>
        </p:grpSpPr>
        <p:sp>
          <p:nvSpPr>
            <p:cNvPr id="21" name="Line 9"/>
            <p:cNvSpPr>
              <a:spLocks noChangeShapeType="1"/>
            </p:cNvSpPr>
            <p:nvPr/>
          </p:nvSpPr>
          <p:spPr bwMode="auto">
            <a:xfrm>
              <a:off x="2112" y="2880"/>
              <a:ext cx="1728" cy="576"/>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24"/>
            <p:cNvSpPr txBox="1">
              <a:spLocks noChangeArrowheads="1"/>
            </p:cNvSpPr>
            <p:nvPr/>
          </p:nvSpPr>
          <p:spPr bwMode="auto">
            <a:xfrm>
              <a:off x="3705" y="3485"/>
              <a:ext cx="25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t>D</a:t>
              </a:r>
              <a:r>
                <a:rPr lang="en-US" altLang="en-US" b="1" baseline="-25000" dirty="0"/>
                <a:t>1</a:t>
              </a:r>
              <a:endParaRPr lang="en-US" altLang="en-US" sz="2400" dirty="0"/>
            </a:p>
          </p:txBody>
        </p:sp>
        <p:sp>
          <p:nvSpPr>
            <p:cNvPr id="23" name="Text Box 24"/>
            <p:cNvSpPr txBox="1">
              <a:spLocks noChangeArrowheads="1"/>
            </p:cNvSpPr>
            <p:nvPr/>
          </p:nvSpPr>
          <p:spPr bwMode="auto">
            <a:xfrm>
              <a:off x="1968" y="3456"/>
              <a:ext cx="25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t>D</a:t>
              </a:r>
              <a:r>
                <a:rPr lang="en-US" altLang="en-US" b="1" baseline="-25000" dirty="0"/>
                <a:t>5</a:t>
              </a:r>
              <a:endParaRPr lang="en-US" altLang="en-US" sz="2400" dirty="0"/>
            </a:p>
          </p:txBody>
        </p:sp>
      </p:grpSp>
      <p:grpSp>
        <p:nvGrpSpPr>
          <p:cNvPr id="24" name="Group 33"/>
          <p:cNvGrpSpPr>
            <a:grpSpLocks/>
          </p:cNvGrpSpPr>
          <p:nvPr/>
        </p:nvGrpSpPr>
        <p:grpSpPr bwMode="auto">
          <a:xfrm>
            <a:off x="3597279" y="3741740"/>
            <a:ext cx="1279527" cy="1287463"/>
            <a:chOff x="1306" y="2069"/>
            <a:chExt cx="806" cy="811"/>
          </a:xfrm>
        </p:grpSpPr>
        <p:sp>
          <p:nvSpPr>
            <p:cNvPr id="25" name="Line 8"/>
            <p:cNvSpPr>
              <a:spLocks noChangeShapeType="1"/>
            </p:cNvSpPr>
            <p:nvPr/>
          </p:nvSpPr>
          <p:spPr bwMode="auto">
            <a:xfrm flipH="1" flipV="1">
              <a:off x="1584" y="2208"/>
              <a:ext cx="528" cy="672"/>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Text Box 17"/>
            <p:cNvSpPr txBox="1">
              <a:spLocks noChangeArrowheads="1"/>
            </p:cNvSpPr>
            <p:nvPr/>
          </p:nvSpPr>
          <p:spPr bwMode="auto">
            <a:xfrm>
              <a:off x="1306" y="2069"/>
              <a:ext cx="25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t>D</a:t>
              </a:r>
              <a:r>
                <a:rPr lang="en-US" altLang="en-US" b="1" baseline="-25000" dirty="0"/>
                <a:t>3</a:t>
              </a:r>
              <a:endParaRPr lang="en-US" altLang="en-US" sz="2400" dirty="0"/>
            </a:p>
          </p:txBody>
        </p:sp>
      </p:grpSp>
      <p:grpSp>
        <p:nvGrpSpPr>
          <p:cNvPr id="27" name="Group 42"/>
          <p:cNvGrpSpPr>
            <a:grpSpLocks/>
          </p:cNvGrpSpPr>
          <p:nvPr/>
        </p:nvGrpSpPr>
        <p:grpSpPr bwMode="auto">
          <a:xfrm>
            <a:off x="4876801" y="5029200"/>
            <a:ext cx="2162175" cy="533400"/>
            <a:chOff x="2112" y="2880"/>
            <a:chExt cx="1362" cy="336"/>
          </a:xfrm>
        </p:grpSpPr>
        <p:sp>
          <p:nvSpPr>
            <p:cNvPr id="28" name="Line 39"/>
            <p:cNvSpPr>
              <a:spLocks noChangeShapeType="1"/>
            </p:cNvSpPr>
            <p:nvPr/>
          </p:nvSpPr>
          <p:spPr bwMode="auto">
            <a:xfrm>
              <a:off x="2112" y="2880"/>
              <a:ext cx="1296" cy="336"/>
            </a:xfrm>
            <a:prstGeom prst="line">
              <a:avLst/>
            </a:prstGeom>
            <a:noFill/>
            <a:ln w="38100">
              <a:solidFill>
                <a:srgbClr val="FF0000"/>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40"/>
            <p:cNvSpPr>
              <a:spLocks noChangeArrowheads="1"/>
            </p:cNvSpPr>
            <p:nvPr/>
          </p:nvSpPr>
          <p:spPr bwMode="auto">
            <a:xfrm>
              <a:off x="3216" y="2976"/>
              <a:ext cx="25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CC0000"/>
                  </a:solidFill>
                </a:rPr>
                <a:t>D</a:t>
              </a:r>
              <a:r>
                <a:rPr lang="en-US" altLang="en-US" b="1" baseline="-25000" dirty="0">
                  <a:solidFill>
                    <a:srgbClr val="CC0000"/>
                  </a:solidFill>
                </a:rPr>
                <a:t>6</a:t>
              </a:r>
            </a:p>
          </p:txBody>
        </p:sp>
      </p:grpSp>
      <p:sp>
        <p:nvSpPr>
          <p:cNvPr id="30" name="Oval 41"/>
          <p:cNvSpPr>
            <a:spLocks noChangeArrowheads="1"/>
          </p:cNvSpPr>
          <p:nvPr/>
        </p:nvSpPr>
        <p:spPr bwMode="auto">
          <a:xfrm>
            <a:off x="6019800" y="5181600"/>
            <a:ext cx="304800" cy="457200"/>
          </a:xfrm>
          <a:prstGeom prst="ellipse">
            <a:avLst/>
          </a:prstGeom>
          <a:noFill/>
          <a:ln w="25400">
            <a:solidFill>
              <a:srgbClr val="00808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3" name="Group 32"/>
          <p:cNvGrpSpPr/>
          <p:nvPr/>
        </p:nvGrpSpPr>
        <p:grpSpPr>
          <a:xfrm>
            <a:off x="7159626" y="2151103"/>
            <a:ext cx="2717800" cy="915949"/>
            <a:chOff x="5635626" y="2151102"/>
            <a:chExt cx="2717800" cy="915949"/>
          </a:xfrm>
        </p:grpSpPr>
        <p:sp>
          <p:nvSpPr>
            <p:cNvPr id="31" name="TextBox 30"/>
            <p:cNvSpPr txBox="1"/>
            <p:nvPr/>
          </p:nvSpPr>
          <p:spPr>
            <a:xfrm>
              <a:off x="6372227" y="2151102"/>
              <a:ext cx="1981199" cy="369332"/>
            </a:xfrm>
            <a:prstGeom prst="rect">
              <a:avLst/>
            </a:prstGeom>
            <a:noFill/>
          </p:spPr>
          <p:txBody>
            <a:bodyPr wrap="square" rtlCol="0">
              <a:spAutoFit/>
            </a:bodyPr>
            <a:lstStyle/>
            <a:p>
              <a:r>
                <a:rPr lang="en-US" b="1" dirty="0">
                  <a:solidFill>
                    <a:srgbClr val="FF0000"/>
                  </a:solidFill>
                </a:rPr>
                <a:t>TF-IDF space</a:t>
              </a:r>
            </a:p>
          </p:txBody>
        </p:sp>
        <p:sp>
          <p:nvSpPr>
            <p:cNvPr id="32" name="Arc 31"/>
            <p:cNvSpPr/>
            <p:nvPr/>
          </p:nvSpPr>
          <p:spPr>
            <a:xfrm>
              <a:off x="5635626" y="2324101"/>
              <a:ext cx="1425575" cy="742950"/>
            </a:xfrm>
            <a:prstGeom prst="arc">
              <a:avLst>
                <a:gd name="adj1" fmla="val 10990793"/>
                <a:gd name="adj2" fmla="val 1684834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5" name="Footer Placeholder 34"/>
          <p:cNvSpPr>
            <a:spLocks noGrp="1"/>
          </p:cNvSpPr>
          <p:nvPr>
            <p:ph type="ftr" sz="quarter" idx="11"/>
          </p:nvPr>
        </p:nvSpPr>
        <p:spPr/>
        <p:txBody>
          <a:bodyPr/>
          <a:lstStyle/>
          <a:p>
            <a:r>
              <a:rPr lang="en-US"/>
              <a:t>F20/F21 AA Applied Text Analytics</a:t>
            </a:r>
            <a:endParaRPr lang="en-US" dirty="0"/>
          </a:p>
        </p:txBody>
      </p:sp>
      <p:sp>
        <p:nvSpPr>
          <p:cNvPr id="36" name="Slide Number Placeholder 35"/>
          <p:cNvSpPr>
            <a:spLocks noGrp="1"/>
          </p:cNvSpPr>
          <p:nvPr>
            <p:ph type="sldNum" sz="quarter" idx="12"/>
          </p:nvPr>
        </p:nvSpPr>
        <p:spPr/>
        <p:txBody>
          <a:bodyPr/>
          <a:lstStyle/>
          <a:p>
            <a:fld id="{2A9F8BE9-47C8-4C45-B88F-68A848B0515F}" type="slidenum">
              <a:rPr lang="en-US" smtClean="0"/>
              <a:t>24</a:t>
            </a:fld>
            <a:endParaRPr lang="en-US"/>
          </a:p>
        </p:txBody>
      </p:sp>
      <p:cxnSp>
        <p:nvCxnSpPr>
          <p:cNvPr id="38" name="Straight Arrow Connector 37"/>
          <p:cNvCxnSpPr/>
          <p:nvPr/>
        </p:nvCxnSpPr>
        <p:spPr>
          <a:xfrm>
            <a:off x="6934201" y="5562601"/>
            <a:ext cx="685801" cy="38100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4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distance to angle</a:t>
            </a:r>
          </a:p>
        </p:txBody>
      </p:sp>
      <p:sp>
        <p:nvSpPr>
          <p:cNvPr id="3" name="Content Placeholder 2"/>
          <p:cNvSpPr>
            <a:spLocks noGrp="1"/>
          </p:cNvSpPr>
          <p:nvPr>
            <p:ph idx="1"/>
          </p:nvPr>
        </p:nvSpPr>
        <p:spPr/>
        <p:txBody>
          <a:bodyPr/>
          <a:lstStyle/>
          <a:p>
            <a:r>
              <a:rPr lang="en-US" dirty="0"/>
              <a:t>Angle: how vectors are overlapped</a:t>
            </a:r>
          </a:p>
          <a:p>
            <a:pPr lvl="1"/>
            <a:r>
              <a:rPr lang="en-US" dirty="0"/>
              <a:t>Cosine similarity – projection of one vector onto another</a:t>
            </a:r>
          </a:p>
        </p:txBody>
      </p:sp>
      <p:sp>
        <p:nvSpPr>
          <p:cNvPr id="8" name="Line 5"/>
          <p:cNvSpPr>
            <a:spLocks noChangeShapeType="1"/>
          </p:cNvSpPr>
          <p:nvPr/>
        </p:nvSpPr>
        <p:spPr bwMode="auto">
          <a:xfrm>
            <a:off x="3886202" y="6248399"/>
            <a:ext cx="327660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6"/>
          <p:cNvSpPr>
            <a:spLocks noChangeShapeType="1"/>
          </p:cNvSpPr>
          <p:nvPr/>
        </p:nvSpPr>
        <p:spPr bwMode="auto">
          <a:xfrm flipV="1">
            <a:off x="3886201" y="3809999"/>
            <a:ext cx="0" cy="2438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 Box 11"/>
          <p:cNvSpPr txBox="1">
            <a:spLocks noChangeArrowheads="1"/>
          </p:cNvSpPr>
          <p:nvPr/>
        </p:nvSpPr>
        <p:spPr bwMode="auto">
          <a:xfrm>
            <a:off x="7239001" y="6015038"/>
            <a:ext cx="979488" cy="461963"/>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00" dirty="0">
                <a:solidFill>
                  <a:srgbClr val="3333FF"/>
                </a:solidFill>
              </a:rPr>
              <a:t>Sports</a:t>
            </a:r>
            <a:endParaRPr lang="en-US" altLang="en-US" sz="2400" dirty="0">
              <a:solidFill>
                <a:srgbClr val="008000"/>
              </a:solidFill>
            </a:endParaRPr>
          </a:p>
        </p:txBody>
      </p:sp>
      <p:sp>
        <p:nvSpPr>
          <p:cNvPr id="12" name="Text Box 13"/>
          <p:cNvSpPr txBox="1">
            <a:spLocks noChangeArrowheads="1"/>
          </p:cNvSpPr>
          <p:nvPr/>
        </p:nvSpPr>
        <p:spPr bwMode="auto">
          <a:xfrm>
            <a:off x="4038601" y="3505199"/>
            <a:ext cx="992188" cy="40005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solidFill>
                  <a:srgbClr val="CC0000"/>
                </a:solidFill>
              </a:rPr>
              <a:t>Finance</a:t>
            </a:r>
            <a:endParaRPr lang="en-US" altLang="en-US" sz="2400" dirty="0">
              <a:solidFill>
                <a:srgbClr val="CC0000"/>
              </a:solidFill>
            </a:endParaRPr>
          </a:p>
        </p:txBody>
      </p:sp>
      <p:sp>
        <p:nvSpPr>
          <p:cNvPr id="14" name="Line 10"/>
          <p:cNvSpPr>
            <a:spLocks noChangeShapeType="1"/>
          </p:cNvSpPr>
          <p:nvPr/>
        </p:nvSpPr>
        <p:spPr bwMode="auto">
          <a:xfrm flipV="1">
            <a:off x="3886201" y="4286250"/>
            <a:ext cx="3276601" cy="1962150"/>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Text Box 22"/>
          <p:cNvSpPr txBox="1">
            <a:spLocks noChangeArrowheads="1"/>
          </p:cNvSpPr>
          <p:nvPr/>
        </p:nvSpPr>
        <p:spPr bwMode="auto">
          <a:xfrm>
            <a:off x="6677026" y="3977481"/>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t>D</a:t>
            </a:r>
            <a:r>
              <a:rPr lang="en-US" altLang="en-US" b="1" baseline="-25000" dirty="0"/>
              <a:t>1</a:t>
            </a:r>
            <a:endParaRPr lang="en-US" altLang="en-US" sz="2400" dirty="0"/>
          </a:p>
        </p:txBody>
      </p:sp>
      <p:sp>
        <p:nvSpPr>
          <p:cNvPr id="18" name="Line 7"/>
          <p:cNvSpPr>
            <a:spLocks noChangeShapeType="1"/>
          </p:cNvSpPr>
          <p:nvPr/>
        </p:nvSpPr>
        <p:spPr bwMode="auto">
          <a:xfrm flipV="1">
            <a:off x="3886201" y="5181599"/>
            <a:ext cx="152400" cy="1066801"/>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14"/>
          <p:cNvSpPr txBox="1">
            <a:spLocks noChangeArrowheads="1"/>
          </p:cNvSpPr>
          <p:nvPr/>
        </p:nvSpPr>
        <p:spPr bwMode="auto">
          <a:xfrm>
            <a:off x="4044950" y="4950618"/>
            <a:ext cx="4090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b="1" dirty="0"/>
              <a:t>D</a:t>
            </a:r>
            <a:r>
              <a:rPr lang="en-US" altLang="en-US" b="1" baseline="-25000" dirty="0"/>
              <a:t>2</a:t>
            </a:r>
            <a:endParaRPr lang="en-US" altLang="en-US" sz="2400" dirty="0"/>
          </a:p>
        </p:txBody>
      </p:sp>
      <p:sp>
        <p:nvSpPr>
          <p:cNvPr id="28" name="Line 39"/>
          <p:cNvSpPr>
            <a:spLocks noChangeShapeType="1"/>
          </p:cNvSpPr>
          <p:nvPr/>
        </p:nvSpPr>
        <p:spPr bwMode="auto">
          <a:xfrm flipV="1">
            <a:off x="3886200" y="5981699"/>
            <a:ext cx="1143000" cy="266700"/>
          </a:xfrm>
          <a:prstGeom prst="line">
            <a:avLst/>
          </a:prstGeom>
          <a:noFill/>
          <a:ln w="38100">
            <a:solidFill>
              <a:srgbClr val="FF0000"/>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Rectangle 40"/>
          <p:cNvSpPr>
            <a:spLocks noChangeArrowheads="1"/>
          </p:cNvSpPr>
          <p:nvPr/>
        </p:nvSpPr>
        <p:spPr bwMode="auto">
          <a:xfrm>
            <a:off x="5029200" y="5815010"/>
            <a:ext cx="4090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dirty="0">
                <a:solidFill>
                  <a:srgbClr val="CC0000"/>
                </a:solidFill>
              </a:rPr>
              <a:t>D</a:t>
            </a:r>
            <a:r>
              <a:rPr lang="en-US" altLang="en-US" b="1" baseline="-25000" dirty="0">
                <a:solidFill>
                  <a:srgbClr val="CC0000"/>
                </a:solidFill>
              </a:rPr>
              <a:t>6</a:t>
            </a:r>
          </a:p>
        </p:txBody>
      </p:sp>
      <p:sp>
        <p:nvSpPr>
          <p:cNvPr id="32" name="TextBox 31"/>
          <p:cNvSpPr txBox="1"/>
          <p:nvPr/>
        </p:nvSpPr>
        <p:spPr>
          <a:xfrm>
            <a:off x="6905628" y="3370301"/>
            <a:ext cx="1981199" cy="369332"/>
          </a:xfrm>
          <a:prstGeom prst="rect">
            <a:avLst/>
          </a:prstGeom>
          <a:noFill/>
        </p:spPr>
        <p:txBody>
          <a:bodyPr wrap="square" rtlCol="0">
            <a:spAutoFit/>
          </a:bodyPr>
          <a:lstStyle/>
          <a:p>
            <a:r>
              <a:rPr lang="en-US" b="1" dirty="0">
                <a:solidFill>
                  <a:srgbClr val="FF0000"/>
                </a:solidFill>
              </a:rPr>
              <a:t>TF-IDF space</a:t>
            </a:r>
          </a:p>
        </p:txBody>
      </p:sp>
      <p:sp>
        <p:nvSpPr>
          <p:cNvPr id="33" name="Arc 32"/>
          <p:cNvSpPr/>
          <p:nvPr/>
        </p:nvSpPr>
        <p:spPr>
          <a:xfrm>
            <a:off x="6169027" y="3543300"/>
            <a:ext cx="1425575" cy="742950"/>
          </a:xfrm>
          <a:prstGeom prst="arc">
            <a:avLst>
              <a:gd name="adj1" fmla="val 10990793"/>
              <a:gd name="adj2" fmla="val 1684834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rot="1304632">
            <a:off x="4393102" y="5750566"/>
            <a:ext cx="418305" cy="433389"/>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7183438" y="4192865"/>
            <a:ext cx="2235200" cy="369332"/>
          </a:xfrm>
          <a:prstGeom prst="rect">
            <a:avLst/>
          </a:prstGeom>
          <a:noFill/>
        </p:spPr>
        <p:txBody>
          <a:bodyPr wrap="square" rtlCol="0">
            <a:spAutoFit/>
          </a:bodyPr>
          <a:lstStyle/>
          <a:p>
            <a:r>
              <a:rPr lang="en-US" dirty="0">
                <a:solidFill>
                  <a:schemeClr val="accent5">
                    <a:lumMod val="50000"/>
                  </a:schemeClr>
                </a:solidFill>
              </a:rPr>
              <a:t>The choice of angle</a:t>
            </a:r>
          </a:p>
        </p:txBody>
      </p:sp>
      <p:sp>
        <p:nvSpPr>
          <p:cNvPr id="36" name="TextBox 35"/>
          <p:cNvSpPr txBox="1"/>
          <p:nvPr/>
        </p:nvSpPr>
        <p:spPr>
          <a:xfrm>
            <a:off x="3962401" y="4395462"/>
            <a:ext cx="2235200" cy="646331"/>
          </a:xfrm>
          <a:prstGeom prst="rect">
            <a:avLst/>
          </a:prstGeom>
          <a:noFill/>
        </p:spPr>
        <p:txBody>
          <a:bodyPr wrap="square" rtlCol="0">
            <a:spAutoFit/>
          </a:bodyPr>
          <a:lstStyle/>
          <a:p>
            <a:r>
              <a:rPr lang="en-US" dirty="0">
                <a:solidFill>
                  <a:srgbClr val="7030A0"/>
                </a:solidFill>
              </a:rPr>
              <a:t>The choice of Euclidean distance</a:t>
            </a:r>
          </a:p>
        </p:txBody>
      </p:sp>
      <p:sp>
        <p:nvSpPr>
          <p:cNvPr id="5" name="Footer Placeholder 4"/>
          <p:cNvSpPr>
            <a:spLocks noGrp="1"/>
          </p:cNvSpPr>
          <p:nvPr>
            <p:ph type="ftr" sz="quarter" idx="11"/>
          </p:nvPr>
        </p:nvSpPr>
        <p:spPr/>
        <p:txBody>
          <a:bodyPr/>
          <a:lstStyle/>
          <a:p>
            <a:r>
              <a:rPr lang="en-US"/>
              <a:t>F20/F21 AA Applied Text Analytics</a:t>
            </a:r>
          </a:p>
        </p:txBody>
      </p:sp>
      <p:sp>
        <p:nvSpPr>
          <p:cNvPr id="6" name="Slide Number Placeholder 5"/>
          <p:cNvSpPr>
            <a:spLocks noGrp="1"/>
          </p:cNvSpPr>
          <p:nvPr>
            <p:ph type="sldNum" sz="quarter" idx="12"/>
          </p:nvPr>
        </p:nvSpPr>
        <p:spPr/>
        <p:txBody>
          <a:bodyPr/>
          <a:lstStyle/>
          <a:p>
            <a:fld id="{2A9F8BE9-47C8-4C45-B88F-68A848B0515F}" type="slidenum">
              <a:rPr lang="en-US" smtClean="0"/>
              <a:t>25</a:t>
            </a:fld>
            <a:endParaRPr lang="en-US"/>
          </a:p>
        </p:txBody>
      </p:sp>
    </p:spTree>
    <p:extLst>
      <p:ext uri="{BB962C8B-B14F-4D97-AF65-F5344CB8AC3E}">
        <p14:creationId xmlns:p14="http://schemas.microsoft.com/office/powerpoint/2010/main" val="70074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4" grpId="0" animBg="1"/>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7083-9479-3241-89FA-AD604C06DDEE}"/>
              </a:ext>
            </a:extLst>
          </p:cNvPr>
          <p:cNvSpPr>
            <a:spLocks noGrp="1"/>
          </p:cNvSpPr>
          <p:nvPr>
            <p:ph type="title"/>
          </p:nvPr>
        </p:nvSpPr>
        <p:spPr/>
        <p:txBody>
          <a:bodyPr/>
          <a:lstStyle/>
          <a:p>
            <a:r>
              <a:rPr lang="en-GB" dirty="0"/>
              <a:t>Euclidean distance for text classification</a:t>
            </a:r>
          </a:p>
        </p:txBody>
      </p:sp>
      <p:sp>
        <p:nvSpPr>
          <p:cNvPr id="3" name="Content Placeholder 2">
            <a:extLst>
              <a:ext uri="{FF2B5EF4-FFF2-40B4-BE49-F238E27FC236}">
                <a16:creationId xmlns:a16="http://schemas.microsoft.com/office/drawing/2014/main" id="{A8D22269-5E56-8746-80F6-8C758266FFD7}"/>
              </a:ext>
            </a:extLst>
          </p:cNvPr>
          <p:cNvSpPr>
            <a:spLocks noGrp="1"/>
          </p:cNvSpPr>
          <p:nvPr>
            <p:ph idx="1"/>
          </p:nvPr>
        </p:nvSpPr>
        <p:spPr/>
        <p:txBody>
          <a:bodyPr/>
          <a:lstStyle/>
          <a:p>
            <a:r>
              <a:rPr lang="en-GB" dirty="0"/>
              <a:t>Not good in computing distances in multidimensional representations that are very sparse. </a:t>
            </a:r>
          </a:p>
          <a:p>
            <a:endParaRPr lang="en-GB" dirty="0"/>
          </a:p>
          <a:p>
            <a:r>
              <a:rPr lang="en-GB" dirty="0"/>
              <a:t>This occurs frequently in the case of text because of the varying lengths of different documents.</a:t>
            </a:r>
          </a:p>
          <a:p>
            <a:endParaRPr lang="en-GB" dirty="0"/>
          </a:p>
          <a:p>
            <a:r>
              <a:rPr lang="en-GB" dirty="0"/>
              <a:t>Can lead to poor mining results in which longer and shorter documents are not treated with an even hand.</a:t>
            </a:r>
          </a:p>
          <a:p>
            <a:endParaRPr lang="en-GB" dirty="0"/>
          </a:p>
        </p:txBody>
      </p:sp>
      <p:sp>
        <p:nvSpPr>
          <p:cNvPr id="4" name="Footer Placeholder 3">
            <a:extLst>
              <a:ext uri="{FF2B5EF4-FFF2-40B4-BE49-F238E27FC236}">
                <a16:creationId xmlns:a16="http://schemas.microsoft.com/office/drawing/2014/main" id="{5E417D85-D223-B346-9B8E-F6454F51082D}"/>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1052FFA1-6D26-0E47-9A3E-B2BFC294DB50}"/>
              </a:ext>
            </a:extLst>
          </p:cNvPr>
          <p:cNvSpPr>
            <a:spLocks noGrp="1"/>
          </p:cNvSpPr>
          <p:nvPr>
            <p:ph type="sldNum" sz="quarter" idx="12"/>
          </p:nvPr>
        </p:nvSpPr>
        <p:spPr/>
        <p:txBody>
          <a:bodyPr/>
          <a:lstStyle/>
          <a:p>
            <a:fld id="{F60C5306-BD03-444F-81BE-8A5A1865DBD2}" type="slidenum">
              <a:rPr lang="en-US" smtClean="0"/>
              <a:t>26</a:t>
            </a:fld>
            <a:endParaRPr lang="en-US"/>
          </a:p>
        </p:txBody>
      </p:sp>
    </p:spTree>
    <p:extLst>
      <p:ext uri="{BB962C8B-B14F-4D97-AF65-F5344CB8AC3E}">
        <p14:creationId xmlns:p14="http://schemas.microsoft.com/office/powerpoint/2010/main" val="123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itle 1"/>
          <p:cNvSpPr>
            <a:spLocks noGrp="1"/>
          </p:cNvSpPr>
          <p:nvPr>
            <p:ph type="title"/>
          </p:nvPr>
        </p:nvSpPr>
        <p:spPr/>
        <p:txBody>
          <a:bodyPr>
            <a:normAutofit/>
          </a:bodyPr>
          <a:lstStyle/>
          <a:p>
            <a:pPr eaLnBrk="1" hangingPunct="1"/>
            <a:r>
              <a:rPr lang="en-US" dirty="0">
                <a:ea typeface="ＭＳ Ｐゴシック" charset="-128"/>
              </a:rPr>
              <a:t>Cosine similarity (document q , document d )</a:t>
            </a:r>
          </a:p>
        </p:txBody>
      </p:sp>
      <p:graphicFrame>
        <p:nvGraphicFramePr>
          <p:cNvPr id="11266" name="Content Placeholder 3"/>
          <p:cNvGraphicFramePr>
            <a:graphicFrameLocks noGrp="1" noChangeAspect="1"/>
          </p:cNvGraphicFramePr>
          <p:nvPr>
            <p:ph idx="1"/>
          </p:nvPr>
        </p:nvGraphicFramePr>
        <p:xfrm>
          <a:off x="3426621" y="2595562"/>
          <a:ext cx="5412581" cy="1119188"/>
        </p:xfrm>
        <a:graphic>
          <a:graphicData uri="http://schemas.openxmlformats.org/presentationml/2006/ole">
            <mc:AlternateContent xmlns:mc="http://schemas.openxmlformats.org/markup-compatibility/2006">
              <mc:Choice xmlns:v="urn:schemas-microsoft-com:vml" Requires="v">
                <p:oleObj name="Equation" r:id="rId3" imgW="2946240" imgH="609480" progId="Equation.3">
                  <p:embed/>
                </p:oleObj>
              </mc:Choice>
              <mc:Fallback>
                <p:oleObj name="Equation" r:id="rId3" imgW="2946240" imgH="609480" progId="Equation.3">
                  <p:embed/>
                  <p:pic>
                    <p:nvPicPr>
                      <p:cNvPr id="11266"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6621" y="2595562"/>
                        <a:ext cx="5412581" cy="1119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Line Callout 1 4"/>
          <p:cNvSpPr>
            <a:spLocks/>
          </p:cNvSpPr>
          <p:nvPr/>
        </p:nvSpPr>
        <p:spPr bwMode="auto">
          <a:xfrm>
            <a:off x="3867151" y="2137745"/>
            <a:ext cx="1033040" cy="300082"/>
          </a:xfrm>
          <a:prstGeom prst="borderCallout1">
            <a:avLst>
              <a:gd name="adj1" fmla="val 104463"/>
              <a:gd name="adj2" fmla="val 51190"/>
              <a:gd name="adj3" fmla="val 204176"/>
              <a:gd name="adj4" fmla="val 74931"/>
            </a:avLst>
          </a:prstGeom>
          <a:noFill/>
          <a:ln w="9525">
            <a:solidFill>
              <a:schemeClr val="tx1"/>
            </a:solidFill>
            <a:miter lim="800000"/>
            <a:headEnd/>
            <a:tailEnd/>
          </a:ln>
        </p:spPr>
        <p:txBody>
          <a:bodyPr wrap="none" anchor="ctr">
            <a:spAutoFit/>
          </a:bodyPr>
          <a:lstStyle/>
          <a:p>
            <a:r>
              <a:rPr lang="en-US" sz="1350">
                <a:solidFill>
                  <a:srgbClr val="C00000"/>
                </a:solidFill>
              </a:rPr>
              <a:t>Dot product</a:t>
            </a:r>
          </a:p>
        </p:txBody>
      </p:sp>
      <p:grpSp>
        <p:nvGrpSpPr>
          <p:cNvPr id="2" name="Group 9"/>
          <p:cNvGrpSpPr>
            <a:grpSpLocks/>
          </p:cNvGrpSpPr>
          <p:nvPr/>
        </p:nvGrpSpPr>
        <p:grpSpPr bwMode="auto">
          <a:xfrm>
            <a:off x="5753103" y="2135962"/>
            <a:ext cx="1032783" cy="550091"/>
            <a:chOff x="4114800" y="1704946"/>
            <a:chExt cx="1377044" cy="733454"/>
          </a:xfrm>
        </p:grpSpPr>
        <p:sp>
          <p:nvSpPr>
            <p:cNvPr id="11278" name="Line Callout 2 5"/>
            <p:cNvSpPr>
              <a:spLocks/>
            </p:cNvSpPr>
            <p:nvPr/>
          </p:nvSpPr>
          <p:spPr bwMode="auto">
            <a:xfrm>
              <a:off x="4114800" y="1704946"/>
              <a:ext cx="1377044" cy="400109"/>
            </a:xfrm>
            <a:prstGeom prst="borderCallout2">
              <a:avLst>
                <a:gd name="adj1" fmla="val 97319"/>
                <a:gd name="adj2" fmla="val 8153"/>
                <a:gd name="adj3" fmla="val 159227"/>
                <a:gd name="adj4" fmla="val 7509"/>
                <a:gd name="adj5" fmla="val 172023"/>
                <a:gd name="adj6" fmla="val 3884"/>
              </a:avLst>
            </a:prstGeom>
            <a:noFill/>
            <a:ln w="9525">
              <a:solidFill>
                <a:schemeClr val="tx1"/>
              </a:solidFill>
              <a:miter lim="800000"/>
              <a:headEnd/>
              <a:tailEnd/>
            </a:ln>
          </p:spPr>
          <p:txBody>
            <a:bodyPr wrap="none" anchor="ctr">
              <a:spAutoFit/>
            </a:bodyPr>
            <a:lstStyle/>
            <a:p>
              <a:r>
                <a:rPr lang="en-US" sz="1350">
                  <a:solidFill>
                    <a:srgbClr val="C00000"/>
                  </a:solidFill>
                </a:rPr>
                <a:t>Unit vectors</a:t>
              </a:r>
            </a:p>
          </p:txBody>
        </p:sp>
        <p:cxnSp>
          <p:nvCxnSpPr>
            <p:cNvPr id="11279" name="Straight Connector 7"/>
            <p:cNvCxnSpPr>
              <a:cxnSpLocks noChangeShapeType="1"/>
            </p:cNvCxnSpPr>
            <p:nvPr/>
          </p:nvCxnSpPr>
          <p:spPr bwMode="auto">
            <a:xfrm rot="5400000">
              <a:off x="4572794" y="2286000"/>
              <a:ext cx="304006" cy="794"/>
            </a:xfrm>
            <a:prstGeom prst="line">
              <a:avLst/>
            </a:prstGeom>
            <a:noFill/>
            <a:ln w="9525">
              <a:solidFill>
                <a:schemeClr val="tx1"/>
              </a:solidFill>
              <a:miter lim="800000"/>
              <a:headEnd/>
              <a:tailEnd/>
            </a:ln>
          </p:spPr>
        </p:cxnSp>
      </p:grpSp>
      <p:sp>
        <p:nvSpPr>
          <p:cNvPr id="11270" name="TextBox 10"/>
          <p:cNvSpPr txBox="1">
            <a:spLocks noChangeArrowheads="1"/>
          </p:cNvSpPr>
          <p:nvPr/>
        </p:nvSpPr>
        <p:spPr bwMode="auto">
          <a:xfrm>
            <a:off x="1865352" y="3909298"/>
            <a:ext cx="7775501" cy="1477328"/>
          </a:xfrm>
          <a:prstGeom prst="rect">
            <a:avLst/>
          </a:prstGeom>
          <a:noFill/>
          <a:ln w="9525">
            <a:noFill/>
            <a:miter lim="800000"/>
            <a:headEnd/>
            <a:tailEnd/>
          </a:ln>
        </p:spPr>
        <p:txBody>
          <a:bodyPr wrap="square">
            <a:spAutoFit/>
          </a:bodyPr>
          <a:lstStyle/>
          <a:p>
            <a:r>
              <a:rPr lang="en-US" i="1" dirty="0">
                <a:solidFill>
                  <a:srgbClr val="0000FF"/>
                </a:solidFill>
              </a:rPr>
              <a:t>q</a:t>
            </a:r>
            <a:r>
              <a:rPr lang="en-US" i="1" baseline="-25000" dirty="0">
                <a:solidFill>
                  <a:srgbClr val="0000FF"/>
                </a:solidFill>
              </a:rPr>
              <a:t>i</a:t>
            </a:r>
            <a:r>
              <a:rPr lang="en-US" dirty="0">
                <a:solidFill>
                  <a:srgbClr val="0000FF"/>
                </a:solidFill>
              </a:rPr>
              <a:t> is the </a:t>
            </a:r>
            <a:r>
              <a:rPr lang="en-US" dirty="0" err="1">
                <a:solidFill>
                  <a:srgbClr val="0000FF"/>
                </a:solidFill>
              </a:rPr>
              <a:t>tf-idf</a:t>
            </a:r>
            <a:r>
              <a:rPr lang="en-US" dirty="0">
                <a:solidFill>
                  <a:srgbClr val="0000FF"/>
                </a:solidFill>
              </a:rPr>
              <a:t> weight of term </a:t>
            </a:r>
            <a:r>
              <a:rPr lang="en-US" i="1" dirty="0" err="1">
                <a:solidFill>
                  <a:srgbClr val="0000FF"/>
                </a:solidFill>
              </a:rPr>
              <a:t>i</a:t>
            </a:r>
            <a:r>
              <a:rPr lang="en-US" dirty="0">
                <a:solidFill>
                  <a:srgbClr val="0000FF"/>
                </a:solidFill>
              </a:rPr>
              <a:t> in the query</a:t>
            </a:r>
          </a:p>
          <a:p>
            <a:r>
              <a:rPr lang="en-US" i="1" dirty="0">
                <a:solidFill>
                  <a:srgbClr val="0000FF"/>
                </a:solidFill>
              </a:rPr>
              <a:t>d</a:t>
            </a:r>
            <a:r>
              <a:rPr lang="en-US" i="1" baseline="-25000" dirty="0">
                <a:solidFill>
                  <a:srgbClr val="0000FF"/>
                </a:solidFill>
              </a:rPr>
              <a:t>i</a:t>
            </a:r>
            <a:r>
              <a:rPr lang="en-US" dirty="0">
                <a:solidFill>
                  <a:srgbClr val="0000FF"/>
                </a:solidFill>
              </a:rPr>
              <a:t> is the </a:t>
            </a:r>
            <a:r>
              <a:rPr lang="en-US" dirty="0" err="1">
                <a:solidFill>
                  <a:srgbClr val="0000FF"/>
                </a:solidFill>
              </a:rPr>
              <a:t>tf-idf</a:t>
            </a:r>
            <a:r>
              <a:rPr lang="en-US" dirty="0">
                <a:solidFill>
                  <a:srgbClr val="0000FF"/>
                </a:solidFill>
              </a:rPr>
              <a:t> weight of term </a:t>
            </a:r>
            <a:r>
              <a:rPr lang="en-US" i="1" dirty="0" err="1">
                <a:solidFill>
                  <a:srgbClr val="0000FF"/>
                </a:solidFill>
              </a:rPr>
              <a:t>i</a:t>
            </a:r>
            <a:r>
              <a:rPr lang="en-US" dirty="0">
                <a:solidFill>
                  <a:srgbClr val="0000FF"/>
                </a:solidFill>
              </a:rPr>
              <a:t> in the document</a:t>
            </a:r>
          </a:p>
          <a:p>
            <a:endParaRPr lang="en-US" dirty="0">
              <a:solidFill>
                <a:srgbClr val="0000FF"/>
              </a:solidFill>
            </a:endParaRPr>
          </a:p>
          <a:p>
            <a:r>
              <a:rPr lang="en-US" dirty="0"/>
              <a:t>cos(</a:t>
            </a:r>
            <a:r>
              <a:rPr lang="en-US" i="1" dirty="0" err="1"/>
              <a:t>q,d</a:t>
            </a:r>
            <a:r>
              <a:rPr lang="en-US" dirty="0"/>
              <a:t>) is the cosine similarity of </a:t>
            </a:r>
            <a:r>
              <a:rPr lang="en-US" i="1" dirty="0"/>
              <a:t>q</a:t>
            </a:r>
            <a:r>
              <a:rPr lang="en-US" dirty="0"/>
              <a:t> and </a:t>
            </a:r>
            <a:r>
              <a:rPr lang="en-US" i="1" dirty="0"/>
              <a:t>d</a:t>
            </a:r>
            <a:r>
              <a:rPr lang="en-US" dirty="0"/>
              <a:t> … or,</a:t>
            </a:r>
          </a:p>
          <a:p>
            <a:r>
              <a:rPr lang="en-US" dirty="0"/>
              <a:t>equivalently, the cosine of the angle between </a:t>
            </a:r>
            <a:r>
              <a:rPr lang="en-US" i="1" dirty="0"/>
              <a:t>q</a:t>
            </a:r>
            <a:r>
              <a:rPr lang="en-US" dirty="0"/>
              <a:t> and </a:t>
            </a:r>
            <a:r>
              <a:rPr lang="en-US" i="1" dirty="0"/>
              <a:t>d</a:t>
            </a:r>
            <a:r>
              <a:rPr lang="en-US" dirty="0"/>
              <a:t>.</a:t>
            </a:r>
          </a:p>
        </p:txBody>
      </p:sp>
      <p:sp>
        <p:nvSpPr>
          <p:cNvPr id="11277" name="TextBox 14"/>
          <p:cNvSpPr txBox="1">
            <a:spLocks noChangeArrowheads="1"/>
          </p:cNvSpPr>
          <p:nvPr/>
        </p:nvSpPr>
        <p:spPr bwMode="auto">
          <a:xfrm>
            <a:off x="8382001" y="820550"/>
            <a:ext cx="667170" cy="276999"/>
          </a:xfrm>
          <a:prstGeom prst="rect">
            <a:avLst/>
          </a:prstGeom>
          <a:noFill/>
          <a:ln w="9525">
            <a:noFill/>
            <a:miter lim="800000"/>
            <a:headEnd/>
            <a:tailEnd/>
          </a:ln>
        </p:spPr>
        <p:txBody>
          <a:bodyPr wrap="none" anchor="ctr">
            <a:spAutoFit/>
          </a:bodyPr>
          <a:lstStyle/>
          <a:p>
            <a:r>
              <a:rPr lang="en-US" sz="1200">
                <a:solidFill>
                  <a:srgbClr val="FBFCFF"/>
                </a:solidFill>
              </a:rPr>
              <a:t>Sec. 6.3</a:t>
            </a:r>
          </a:p>
        </p:txBody>
      </p:sp>
      <p:sp>
        <p:nvSpPr>
          <p:cNvPr id="3" name="TextBox 2">
            <a:extLst>
              <a:ext uri="{FF2B5EF4-FFF2-40B4-BE49-F238E27FC236}">
                <a16:creationId xmlns:a16="http://schemas.microsoft.com/office/drawing/2014/main" id="{E2118962-E5A1-B44C-81DB-167626C833F0}"/>
              </a:ext>
            </a:extLst>
          </p:cNvPr>
          <p:cNvSpPr txBox="1"/>
          <p:nvPr/>
        </p:nvSpPr>
        <p:spPr>
          <a:xfrm>
            <a:off x="4038600" y="5586738"/>
            <a:ext cx="3689921" cy="369332"/>
          </a:xfrm>
          <a:prstGeom prst="rect">
            <a:avLst/>
          </a:prstGeom>
          <a:solidFill>
            <a:schemeClr val="accent4">
              <a:lumMod val="40000"/>
              <a:lumOff val="60000"/>
            </a:schemeClr>
          </a:solidFill>
        </p:spPr>
        <p:txBody>
          <a:bodyPr wrap="none" rtlCol="0">
            <a:spAutoFit/>
          </a:bodyPr>
          <a:lstStyle/>
          <a:p>
            <a:pPr marL="0" lvl="1"/>
            <a:r>
              <a:rPr lang="en-US" dirty="0"/>
              <a:t>Documents are normalized by length </a:t>
            </a:r>
          </a:p>
        </p:txBody>
      </p:sp>
      <p:sp>
        <p:nvSpPr>
          <p:cNvPr id="4" name="Footer Placeholder 3">
            <a:extLst>
              <a:ext uri="{FF2B5EF4-FFF2-40B4-BE49-F238E27FC236}">
                <a16:creationId xmlns:a16="http://schemas.microsoft.com/office/drawing/2014/main" id="{1658414E-28A9-4E4E-9A53-6AAF72709FB8}"/>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A688F659-C0B6-3B49-845A-66D0D6D836A5}"/>
              </a:ext>
            </a:extLst>
          </p:cNvPr>
          <p:cNvSpPr>
            <a:spLocks noGrp="1"/>
          </p:cNvSpPr>
          <p:nvPr>
            <p:ph type="sldNum" sz="quarter" idx="12"/>
          </p:nvPr>
        </p:nvSpPr>
        <p:spPr/>
        <p:txBody>
          <a:bodyPr/>
          <a:lstStyle/>
          <a:p>
            <a:fld id="{F60C5306-BD03-444F-81BE-8A5A1865DBD2}" type="slidenum">
              <a:rPr lang="en-US" smtClean="0"/>
              <a:t>27</a:t>
            </a:fld>
            <a:endParaRPr lang="en-US"/>
          </a:p>
        </p:txBody>
      </p:sp>
    </p:spTree>
    <p:extLst>
      <p:ext uri="{BB962C8B-B14F-4D97-AF65-F5344CB8AC3E}">
        <p14:creationId xmlns:p14="http://schemas.microsoft.com/office/powerpoint/2010/main" val="393563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01C5B-247F-9144-9931-0975C62DD676}"/>
              </a:ext>
            </a:extLst>
          </p:cNvPr>
          <p:cNvSpPr>
            <a:spLocks noGrp="1"/>
          </p:cNvSpPr>
          <p:nvPr>
            <p:ph type="title"/>
          </p:nvPr>
        </p:nvSpPr>
        <p:spPr/>
        <p:txBody>
          <a:bodyPr/>
          <a:lstStyle/>
          <a:p>
            <a:r>
              <a:rPr lang="en-GB" dirty="0"/>
              <a:t>Example: Cosine Similarity</a:t>
            </a:r>
          </a:p>
        </p:txBody>
      </p:sp>
      <p:pic>
        <p:nvPicPr>
          <p:cNvPr id="6" name="Content Placeholder 5">
            <a:extLst>
              <a:ext uri="{FF2B5EF4-FFF2-40B4-BE49-F238E27FC236}">
                <a16:creationId xmlns:a16="http://schemas.microsoft.com/office/drawing/2014/main" id="{FB7F11B4-71D3-7D47-8321-E8A85CFA2D69}"/>
              </a:ext>
            </a:extLst>
          </p:cNvPr>
          <p:cNvPicPr>
            <a:picLocks noGrp="1" noChangeAspect="1"/>
          </p:cNvPicPr>
          <p:nvPr>
            <p:ph idx="1"/>
          </p:nvPr>
        </p:nvPicPr>
        <p:blipFill>
          <a:blip r:embed="rId2"/>
          <a:stretch>
            <a:fillRect/>
          </a:stretch>
        </p:blipFill>
        <p:spPr>
          <a:xfrm>
            <a:off x="2145370" y="2067622"/>
            <a:ext cx="7569200" cy="2209800"/>
          </a:xfrm>
          <a:prstGeom prst="rect">
            <a:avLst/>
          </a:prstGeom>
        </p:spPr>
      </p:pic>
      <p:sp>
        <p:nvSpPr>
          <p:cNvPr id="4" name="Footer Placeholder 3">
            <a:extLst>
              <a:ext uri="{FF2B5EF4-FFF2-40B4-BE49-F238E27FC236}">
                <a16:creationId xmlns:a16="http://schemas.microsoft.com/office/drawing/2014/main" id="{F2B6F678-F261-594B-9758-36B9E007A643}"/>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9EB49B2D-39B3-DD48-8D3A-8394C563F323}"/>
              </a:ext>
            </a:extLst>
          </p:cNvPr>
          <p:cNvSpPr>
            <a:spLocks noGrp="1"/>
          </p:cNvSpPr>
          <p:nvPr>
            <p:ph type="sldNum" sz="quarter" idx="12"/>
          </p:nvPr>
        </p:nvSpPr>
        <p:spPr/>
        <p:txBody>
          <a:bodyPr/>
          <a:lstStyle/>
          <a:p>
            <a:fld id="{F60C5306-BD03-444F-81BE-8A5A1865DBD2}" type="slidenum">
              <a:rPr lang="en-US" smtClean="0"/>
              <a:t>28</a:t>
            </a:fld>
            <a:endParaRPr lang="en-US"/>
          </a:p>
        </p:txBody>
      </p:sp>
    </p:spTree>
    <p:extLst>
      <p:ext uri="{BB962C8B-B14F-4D97-AF65-F5344CB8AC3E}">
        <p14:creationId xmlns:p14="http://schemas.microsoft.com/office/powerpoint/2010/main" val="1672339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BCBFC-8989-3744-ABA7-70593B9EEBE2}"/>
              </a:ext>
            </a:extLst>
          </p:cNvPr>
          <p:cNvSpPr>
            <a:spLocks noGrp="1"/>
          </p:cNvSpPr>
          <p:nvPr>
            <p:ph type="title"/>
          </p:nvPr>
        </p:nvSpPr>
        <p:spPr/>
        <p:txBody>
          <a:bodyPr/>
          <a:lstStyle/>
          <a:p>
            <a:r>
              <a:rPr lang="en-GB" dirty="0"/>
              <a:t>Cosine Similarity</a:t>
            </a:r>
          </a:p>
        </p:txBody>
      </p:sp>
      <p:sp>
        <p:nvSpPr>
          <p:cNvPr id="3" name="Content Placeholder 2">
            <a:extLst>
              <a:ext uri="{FF2B5EF4-FFF2-40B4-BE49-F238E27FC236}">
                <a16:creationId xmlns:a16="http://schemas.microsoft.com/office/drawing/2014/main" id="{380C8037-F98E-DB43-8658-EC11BEC14F71}"/>
              </a:ext>
            </a:extLst>
          </p:cNvPr>
          <p:cNvSpPr>
            <a:spLocks noGrp="1"/>
          </p:cNvSpPr>
          <p:nvPr>
            <p:ph idx="1"/>
          </p:nvPr>
        </p:nvSpPr>
        <p:spPr/>
        <p:txBody>
          <a:bodyPr/>
          <a:lstStyle/>
          <a:p>
            <a:r>
              <a:rPr lang="en-GB" dirty="0"/>
              <a:t>Cosine computation is  largely dependent on the fraction of common words in each of the documents</a:t>
            </a:r>
          </a:p>
          <a:p>
            <a:endParaRPr lang="en-GB" dirty="0"/>
          </a:p>
          <a:p>
            <a:r>
              <a:rPr lang="en-GB" dirty="0"/>
              <a:t> Euclidean distance, the dot product, or the cosine similarity for retrieval applications are the same if documents are normalized to same length</a:t>
            </a:r>
          </a:p>
        </p:txBody>
      </p:sp>
      <p:sp>
        <p:nvSpPr>
          <p:cNvPr id="4" name="Footer Placeholder 3">
            <a:extLst>
              <a:ext uri="{FF2B5EF4-FFF2-40B4-BE49-F238E27FC236}">
                <a16:creationId xmlns:a16="http://schemas.microsoft.com/office/drawing/2014/main" id="{20F66FE3-9537-1C45-9797-8A55B7C0F167}"/>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86E76884-EC8D-9344-9F04-812F6ACA179E}"/>
              </a:ext>
            </a:extLst>
          </p:cNvPr>
          <p:cNvSpPr>
            <a:spLocks noGrp="1"/>
          </p:cNvSpPr>
          <p:nvPr>
            <p:ph type="sldNum" sz="quarter" idx="12"/>
          </p:nvPr>
        </p:nvSpPr>
        <p:spPr/>
        <p:txBody>
          <a:bodyPr/>
          <a:lstStyle/>
          <a:p>
            <a:fld id="{F60C5306-BD03-444F-81BE-8A5A1865DBD2}" type="slidenum">
              <a:rPr lang="en-US" smtClean="0"/>
              <a:t>29</a:t>
            </a:fld>
            <a:endParaRPr lang="en-US"/>
          </a:p>
        </p:txBody>
      </p:sp>
    </p:spTree>
    <p:extLst>
      <p:ext uri="{BB962C8B-B14F-4D97-AF65-F5344CB8AC3E}">
        <p14:creationId xmlns:p14="http://schemas.microsoft.com/office/powerpoint/2010/main" val="3699908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3935943" y="405890"/>
            <a:ext cx="8075240" cy="998984"/>
          </a:xfrm>
        </p:spPr>
        <p:txBody>
          <a:bodyPr/>
          <a:lstStyle/>
          <a:p>
            <a:r>
              <a:rPr lang="en-US" altLang="en-US" dirty="0"/>
              <a:t>Vector space model</a:t>
            </a:r>
          </a:p>
        </p:txBody>
      </p:sp>
      <p:sp>
        <p:nvSpPr>
          <p:cNvPr id="2" name="Content Placeholder 1"/>
          <p:cNvSpPr>
            <a:spLocks noGrp="1"/>
          </p:cNvSpPr>
          <p:nvPr>
            <p:ph idx="1"/>
          </p:nvPr>
        </p:nvSpPr>
        <p:spPr>
          <a:xfrm>
            <a:off x="932329" y="1826234"/>
            <a:ext cx="3183665" cy="4497363"/>
          </a:xfrm>
        </p:spPr>
        <p:txBody>
          <a:bodyPr>
            <a:normAutofit/>
          </a:bodyPr>
          <a:lstStyle/>
          <a:p>
            <a:r>
              <a:rPr lang="en-US" altLang="en-US" sz="2000" b="1" dirty="0">
                <a:solidFill>
                  <a:schemeClr val="tx2"/>
                </a:solidFill>
              </a:rPr>
              <a:t>Each document is represented as a vector. </a:t>
            </a:r>
            <a:r>
              <a:rPr lang="en-US" sz="2000" b="1" dirty="0">
                <a:solidFill>
                  <a:schemeClr val="tx2"/>
                </a:solidFill>
              </a:rPr>
              <a:t>All documents are projected into the space.</a:t>
            </a:r>
          </a:p>
          <a:p>
            <a:endParaRPr lang="en-US" sz="2000" dirty="0">
              <a:solidFill>
                <a:schemeClr val="tx2"/>
              </a:solidFill>
            </a:endParaRPr>
          </a:p>
          <a:p>
            <a:r>
              <a:rPr lang="en-US" sz="2000" b="1" dirty="0">
                <a:solidFill>
                  <a:schemeClr val="tx2"/>
                </a:solidFill>
              </a:rPr>
              <a:t>One dimension for every unique term in space(axes)</a:t>
            </a:r>
          </a:p>
          <a:p>
            <a:endParaRPr lang="en-US" sz="2000" b="1" dirty="0">
              <a:solidFill>
                <a:schemeClr val="bg2"/>
              </a:solidFill>
            </a:endParaRPr>
          </a:p>
          <a:p>
            <a:endParaRPr lang="en-US" sz="2000" b="1" dirty="0">
              <a:solidFill>
                <a:schemeClr val="bg2"/>
              </a:solidFill>
            </a:endParaRPr>
          </a:p>
          <a:p>
            <a:endParaRPr lang="en-US" sz="2000" dirty="0"/>
          </a:p>
        </p:txBody>
      </p:sp>
      <p:sp>
        <p:nvSpPr>
          <p:cNvPr id="315395" name="AutoShape 3"/>
          <p:cNvSpPr>
            <a:spLocks noChangeArrowheads="1"/>
          </p:cNvSpPr>
          <p:nvPr/>
        </p:nvSpPr>
        <p:spPr bwMode="auto">
          <a:xfrm>
            <a:off x="4610102" y="2971801"/>
            <a:ext cx="2914651" cy="2228850"/>
          </a:xfrm>
          <a:prstGeom prst="cube">
            <a:avLst>
              <a:gd name="adj" fmla="val 25000"/>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315421" name="Group 29"/>
          <p:cNvGrpSpPr>
            <a:grpSpLocks/>
          </p:cNvGrpSpPr>
          <p:nvPr/>
        </p:nvGrpSpPr>
        <p:grpSpPr bwMode="auto">
          <a:xfrm>
            <a:off x="3713560" y="2571752"/>
            <a:ext cx="4763692" cy="3217069"/>
            <a:chOff x="879" y="1152"/>
            <a:chExt cx="4001" cy="2702"/>
          </a:xfrm>
        </p:grpSpPr>
        <p:sp>
          <p:nvSpPr>
            <p:cNvPr id="315396" name="Line 4"/>
            <p:cNvSpPr>
              <a:spLocks noChangeShapeType="1"/>
            </p:cNvSpPr>
            <p:nvPr/>
          </p:nvSpPr>
          <p:spPr bwMode="auto">
            <a:xfrm flipH="1">
              <a:off x="1440" y="2880"/>
              <a:ext cx="672" cy="62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397" name="Line 5"/>
            <p:cNvSpPr>
              <a:spLocks noChangeShapeType="1"/>
            </p:cNvSpPr>
            <p:nvPr/>
          </p:nvSpPr>
          <p:spPr bwMode="auto">
            <a:xfrm>
              <a:off x="2112" y="2880"/>
              <a:ext cx="206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398" name="Line 6"/>
            <p:cNvSpPr>
              <a:spLocks noChangeShapeType="1"/>
            </p:cNvSpPr>
            <p:nvPr/>
          </p:nvSpPr>
          <p:spPr bwMode="auto">
            <a:xfrm flipV="1">
              <a:off x="2112" y="1344"/>
              <a:ext cx="0" cy="15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403" name="Text Box 11"/>
            <p:cNvSpPr txBox="1">
              <a:spLocks noChangeArrowheads="1"/>
            </p:cNvSpPr>
            <p:nvPr/>
          </p:nvSpPr>
          <p:spPr bwMode="auto">
            <a:xfrm>
              <a:off x="4224" y="2733"/>
              <a:ext cx="656" cy="31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solidFill>
                    <a:srgbClr val="3333FF"/>
                  </a:solidFill>
                </a:rPr>
                <a:t>Sports</a:t>
              </a:r>
              <a:endParaRPr lang="en-US" altLang="en-US" dirty="0">
                <a:solidFill>
                  <a:srgbClr val="008000"/>
                </a:solidFill>
              </a:endParaRPr>
            </a:p>
          </p:txBody>
        </p:sp>
        <p:sp>
          <p:nvSpPr>
            <p:cNvPr id="315404" name="Text Box 12"/>
            <p:cNvSpPr txBox="1">
              <a:spLocks noChangeArrowheads="1"/>
            </p:cNvSpPr>
            <p:nvPr/>
          </p:nvSpPr>
          <p:spPr bwMode="auto">
            <a:xfrm>
              <a:off x="879" y="3544"/>
              <a:ext cx="936" cy="31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solidFill>
                    <a:srgbClr val="00B050"/>
                  </a:solidFill>
                </a:rPr>
                <a:t>Education</a:t>
              </a:r>
            </a:p>
          </p:txBody>
        </p:sp>
        <p:sp>
          <p:nvSpPr>
            <p:cNvPr id="315405" name="Text Box 13"/>
            <p:cNvSpPr txBox="1">
              <a:spLocks noChangeArrowheads="1"/>
            </p:cNvSpPr>
            <p:nvPr/>
          </p:nvSpPr>
          <p:spPr bwMode="auto">
            <a:xfrm>
              <a:off x="2208" y="1152"/>
              <a:ext cx="663" cy="271"/>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solidFill>
                    <a:srgbClr val="CC0000"/>
                  </a:solidFill>
                </a:rPr>
                <a:t>Finance</a:t>
              </a:r>
              <a:endParaRPr lang="en-US" altLang="en-US" dirty="0">
                <a:solidFill>
                  <a:srgbClr val="CC0000"/>
                </a:solidFill>
              </a:endParaRPr>
            </a:p>
          </p:txBody>
        </p:sp>
      </p:grpSp>
      <p:grpSp>
        <p:nvGrpSpPr>
          <p:cNvPr id="315428" name="Group 36"/>
          <p:cNvGrpSpPr>
            <a:grpSpLocks/>
          </p:cNvGrpSpPr>
          <p:nvPr/>
        </p:nvGrpSpPr>
        <p:grpSpPr bwMode="auto">
          <a:xfrm>
            <a:off x="5010151" y="3217071"/>
            <a:ext cx="2097881" cy="2155031"/>
            <a:chOff x="1968" y="1694"/>
            <a:chExt cx="1762" cy="1810"/>
          </a:xfrm>
        </p:grpSpPr>
        <p:sp>
          <p:nvSpPr>
            <p:cNvPr id="315402" name="Line 10"/>
            <p:cNvSpPr>
              <a:spLocks noChangeShapeType="1"/>
            </p:cNvSpPr>
            <p:nvPr/>
          </p:nvSpPr>
          <p:spPr bwMode="auto">
            <a:xfrm flipV="1">
              <a:off x="2112" y="1949"/>
              <a:ext cx="1440" cy="931"/>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414" name="Text Box 22"/>
            <p:cNvSpPr txBox="1">
              <a:spLocks noChangeArrowheads="1"/>
            </p:cNvSpPr>
            <p:nvPr/>
          </p:nvSpPr>
          <p:spPr bwMode="auto">
            <a:xfrm>
              <a:off x="3435" y="1694"/>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350" b="1" dirty="0"/>
                <a:t>D</a:t>
              </a:r>
              <a:r>
                <a:rPr lang="en-US" altLang="en-US" sz="1350" b="1" baseline="-25000" dirty="0"/>
                <a:t>4</a:t>
              </a:r>
              <a:endParaRPr lang="en-US" altLang="en-US" dirty="0"/>
            </a:p>
          </p:txBody>
        </p:sp>
        <p:sp>
          <p:nvSpPr>
            <p:cNvPr id="39" name="Line 10"/>
            <p:cNvSpPr>
              <a:spLocks noChangeShapeType="1"/>
            </p:cNvSpPr>
            <p:nvPr/>
          </p:nvSpPr>
          <p:spPr bwMode="auto">
            <a:xfrm flipH="1">
              <a:off x="1968" y="2880"/>
              <a:ext cx="144" cy="624"/>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315423" name="Group 31"/>
          <p:cNvGrpSpPr>
            <a:grpSpLocks/>
          </p:cNvGrpSpPr>
          <p:nvPr/>
        </p:nvGrpSpPr>
        <p:grpSpPr bwMode="auto">
          <a:xfrm>
            <a:off x="5181601" y="2682480"/>
            <a:ext cx="1559719" cy="1946672"/>
            <a:chOff x="2112" y="1245"/>
            <a:chExt cx="1310" cy="1635"/>
          </a:xfrm>
        </p:grpSpPr>
        <p:sp>
          <p:nvSpPr>
            <p:cNvPr id="315399" name="Line 7"/>
            <p:cNvSpPr>
              <a:spLocks noChangeShapeType="1"/>
            </p:cNvSpPr>
            <p:nvPr/>
          </p:nvSpPr>
          <p:spPr bwMode="auto">
            <a:xfrm flipV="1">
              <a:off x="2112" y="1488"/>
              <a:ext cx="1032" cy="1392"/>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406" name="Text Box 14"/>
            <p:cNvSpPr txBox="1">
              <a:spLocks noChangeArrowheads="1"/>
            </p:cNvSpPr>
            <p:nvPr/>
          </p:nvSpPr>
          <p:spPr bwMode="auto">
            <a:xfrm>
              <a:off x="3127" y="1245"/>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350" b="1" dirty="0"/>
                <a:t>D</a:t>
              </a:r>
              <a:r>
                <a:rPr lang="en-US" altLang="en-US" sz="1350" b="1" baseline="-25000" dirty="0"/>
                <a:t>2</a:t>
              </a:r>
              <a:endParaRPr lang="en-US" altLang="en-US" dirty="0"/>
            </a:p>
          </p:txBody>
        </p:sp>
      </p:grpSp>
      <p:grpSp>
        <p:nvGrpSpPr>
          <p:cNvPr id="315427" name="Group 35"/>
          <p:cNvGrpSpPr>
            <a:grpSpLocks/>
          </p:cNvGrpSpPr>
          <p:nvPr/>
        </p:nvGrpSpPr>
        <p:grpSpPr bwMode="auto">
          <a:xfrm>
            <a:off x="5010152" y="4629149"/>
            <a:ext cx="2419350" cy="1020365"/>
            <a:chOff x="1968" y="2880"/>
            <a:chExt cx="2032" cy="857"/>
          </a:xfrm>
        </p:grpSpPr>
        <p:sp>
          <p:nvSpPr>
            <p:cNvPr id="315401" name="Line 9"/>
            <p:cNvSpPr>
              <a:spLocks noChangeShapeType="1"/>
            </p:cNvSpPr>
            <p:nvPr/>
          </p:nvSpPr>
          <p:spPr bwMode="auto">
            <a:xfrm>
              <a:off x="2112" y="2880"/>
              <a:ext cx="1512" cy="686"/>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416" name="Text Box 24"/>
            <p:cNvSpPr txBox="1">
              <a:spLocks noChangeArrowheads="1"/>
            </p:cNvSpPr>
            <p:nvPr/>
          </p:nvSpPr>
          <p:spPr bwMode="auto">
            <a:xfrm>
              <a:off x="3705" y="3485"/>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350" b="1" dirty="0"/>
                <a:t>D</a:t>
              </a:r>
              <a:r>
                <a:rPr lang="en-US" altLang="en-US" sz="1350" b="1" baseline="-25000" dirty="0"/>
                <a:t>1</a:t>
              </a:r>
              <a:endParaRPr lang="en-US" altLang="en-US" dirty="0"/>
            </a:p>
          </p:txBody>
        </p:sp>
        <p:sp>
          <p:nvSpPr>
            <p:cNvPr id="40" name="Text Box 24"/>
            <p:cNvSpPr txBox="1">
              <a:spLocks noChangeArrowheads="1"/>
            </p:cNvSpPr>
            <p:nvPr/>
          </p:nvSpPr>
          <p:spPr bwMode="auto">
            <a:xfrm>
              <a:off x="1968" y="3456"/>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350" b="1" dirty="0"/>
                <a:t>D</a:t>
              </a:r>
              <a:r>
                <a:rPr lang="en-US" altLang="en-US" sz="1350" b="1" baseline="-25000" dirty="0"/>
                <a:t>5</a:t>
              </a:r>
              <a:endParaRPr lang="en-US" altLang="en-US" dirty="0"/>
            </a:p>
          </p:txBody>
        </p:sp>
      </p:grpSp>
      <p:grpSp>
        <p:nvGrpSpPr>
          <p:cNvPr id="315425" name="Group 33"/>
          <p:cNvGrpSpPr>
            <a:grpSpLocks/>
          </p:cNvGrpSpPr>
          <p:nvPr/>
        </p:nvGrpSpPr>
        <p:grpSpPr bwMode="auto">
          <a:xfrm>
            <a:off x="4221961" y="3663557"/>
            <a:ext cx="959645" cy="965597"/>
            <a:chOff x="1306" y="2069"/>
            <a:chExt cx="806" cy="811"/>
          </a:xfrm>
        </p:grpSpPr>
        <p:sp>
          <p:nvSpPr>
            <p:cNvPr id="315400" name="Line 8"/>
            <p:cNvSpPr>
              <a:spLocks noChangeShapeType="1"/>
            </p:cNvSpPr>
            <p:nvPr/>
          </p:nvSpPr>
          <p:spPr bwMode="auto">
            <a:xfrm flipH="1" flipV="1">
              <a:off x="1440" y="2300"/>
              <a:ext cx="672" cy="580"/>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409" name="Text Box 17"/>
            <p:cNvSpPr txBox="1">
              <a:spLocks noChangeArrowheads="1"/>
            </p:cNvSpPr>
            <p:nvPr/>
          </p:nvSpPr>
          <p:spPr bwMode="auto">
            <a:xfrm>
              <a:off x="1306" y="2069"/>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350" b="1" dirty="0"/>
                <a:t>D</a:t>
              </a:r>
              <a:r>
                <a:rPr lang="en-US" altLang="en-US" sz="1350" b="1" baseline="-25000" dirty="0"/>
                <a:t>3</a:t>
              </a:r>
              <a:endParaRPr lang="en-US" altLang="en-US" dirty="0"/>
            </a:p>
          </p:txBody>
        </p:sp>
      </p:grpSp>
      <p:sp>
        <p:nvSpPr>
          <p:cNvPr id="4" name="Footer Placeholder 3"/>
          <p:cNvSpPr>
            <a:spLocks noGrp="1"/>
          </p:cNvSpPr>
          <p:nvPr>
            <p:ph type="ftr" sz="quarter" idx="11"/>
          </p:nvPr>
        </p:nvSpPr>
        <p:spPr/>
        <p:txBody>
          <a:bodyPr/>
          <a:lstStyle/>
          <a:p>
            <a:r>
              <a:rPr lang="en-US"/>
              <a:t>F20/F21 AA Applied Text Analytics</a:t>
            </a:r>
          </a:p>
        </p:txBody>
      </p:sp>
      <p:sp>
        <p:nvSpPr>
          <p:cNvPr id="5" name="Slide Number Placeholder 4"/>
          <p:cNvSpPr>
            <a:spLocks noGrp="1"/>
          </p:cNvSpPr>
          <p:nvPr>
            <p:ph type="sldNum" sz="quarter" idx="12"/>
          </p:nvPr>
        </p:nvSpPr>
        <p:spPr/>
        <p:txBody>
          <a:bodyPr/>
          <a:lstStyle/>
          <a:p>
            <a:fld id="{2A9F8BE9-47C8-4C45-B88F-68A848B0515F}" type="slidenum">
              <a:rPr lang="en-US" smtClean="0"/>
              <a:t>3</a:t>
            </a:fld>
            <a:endParaRPr lang="en-US"/>
          </a:p>
        </p:txBody>
      </p:sp>
      <p:cxnSp>
        <p:nvCxnSpPr>
          <p:cNvPr id="7" name="Straight Arrow Connector 6"/>
          <p:cNvCxnSpPr>
            <a:endCxn id="315402" idx="1"/>
          </p:cNvCxnSpPr>
          <p:nvPr/>
        </p:nvCxnSpPr>
        <p:spPr>
          <a:xfrm>
            <a:off x="6410327" y="2971801"/>
            <a:ext cx="485775" cy="5488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680004" y="2624137"/>
            <a:ext cx="959048" cy="566738"/>
            <a:chOff x="5350672" y="2355850"/>
            <a:chExt cx="1278730" cy="755650"/>
          </a:xfrm>
        </p:grpSpPr>
        <p:sp>
          <p:nvSpPr>
            <p:cNvPr id="8" name="TextBox 7"/>
            <p:cNvSpPr txBox="1"/>
            <p:nvPr/>
          </p:nvSpPr>
          <p:spPr>
            <a:xfrm>
              <a:off x="5715002" y="2355850"/>
              <a:ext cx="914400" cy="677107"/>
            </a:xfrm>
            <a:prstGeom prst="rect">
              <a:avLst/>
            </a:prstGeom>
            <a:noFill/>
          </p:spPr>
          <p:txBody>
            <a:bodyPr wrap="square" rtlCol="0">
              <a:spAutoFit/>
            </a:bodyPr>
            <a:lstStyle/>
            <a:p>
              <a:r>
                <a:rPr lang="en-US" sz="1350" dirty="0"/>
                <a:t>|D</a:t>
              </a:r>
              <a:r>
                <a:rPr lang="en-US" sz="1350" baseline="-25000" dirty="0"/>
                <a:t>2</a:t>
              </a:r>
              <a:r>
                <a:rPr lang="en-US" sz="1350" dirty="0"/>
                <a:t>-D</a:t>
              </a:r>
              <a:r>
                <a:rPr lang="en-US" sz="1350" baseline="-25000" dirty="0"/>
                <a:t>4</a:t>
              </a:r>
              <a:r>
                <a:rPr lang="en-US" sz="1350" dirty="0"/>
                <a:t>|</a:t>
              </a:r>
            </a:p>
          </p:txBody>
        </p:sp>
        <p:cxnSp>
          <p:nvCxnSpPr>
            <p:cNvPr id="10" name="Straight Arrow Connector 9"/>
            <p:cNvCxnSpPr/>
            <p:nvPr/>
          </p:nvCxnSpPr>
          <p:spPr>
            <a:xfrm flipH="1">
              <a:off x="5350672" y="2597147"/>
              <a:ext cx="403222" cy="514353"/>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6B215E90-39C3-134B-80A1-06DCB1175CD6}"/>
              </a:ext>
            </a:extLst>
          </p:cNvPr>
          <p:cNvSpPr txBox="1"/>
          <p:nvPr/>
        </p:nvSpPr>
        <p:spPr>
          <a:xfrm>
            <a:off x="7824192" y="1736762"/>
            <a:ext cx="1798890" cy="646331"/>
          </a:xfrm>
          <a:prstGeom prst="rect">
            <a:avLst/>
          </a:prstGeom>
          <a:solidFill>
            <a:srgbClr val="FFD579"/>
          </a:solidFill>
        </p:spPr>
        <p:txBody>
          <a:bodyPr wrap="none" rtlCol="0">
            <a:spAutoFit/>
          </a:bodyPr>
          <a:lstStyle/>
          <a:p>
            <a:r>
              <a:rPr lang="en-US" dirty="0"/>
              <a:t>Cosine similarity</a:t>
            </a:r>
          </a:p>
          <a:p>
            <a:r>
              <a:rPr lang="en-US" dirty="0"/>
              <a:t>Jaccard Similarity</a:t>
            </a:r>
            <a:endParaRPr lang="en-GB" dirty="0"/>
          </a:p>
        </p:txBody>
      </p:sp>
      <p:sp>
        <p:nvSpPr>
          <p:cNvPr id="9" name="TextBox 8">
            <a:extLst>
              <a:ext uri="{FF2B5EF4-FFF2-40B4-BE49-F238E27FC236}">
                <a16:creationId xmlns:a16="http://schemas.microsoft.com/office/drawing/2014/main" id="{FAE00713-4E73-C047-95E6-E0516426B6C4}"/>
              </a:ext>
            </a:extLst>
          </p:cNvPr>
          <p:cNvSpPr txBox="1"/>
          <p:nvPr/>
        </p:nvSpPr>
        <p:spPr>
          <a:xfrm>
            <a:off x="7696203" y="2738261"/>
            <a:ext cx="2914651" cy="923330"/>
          </a:xfrm>
          <a:prstGeom prst="rect">
            <a:avLst/>
          </a:prstGeom>
          <a:solidFill>
            <a:srgbClr val="FFD579"/>
          </a:solidFill>
        </p:spPr>
        <p:txBody>
          <a:bodyPr wrap="square" rtlCol="0">
            <a:spAutoFit/>
          </a:bodyPr>
          <a:lstStyle/>
          <a:p>
            <a:r>
              <a:rPr lang="en-US" dirty="0"/>
              <a:t>High-dimensional vector space: 10,000+ dimensions, or even 100,000+</a:t>
            </a:r>
          </a:p>
        </p:txBody>
      </p:sp>
    </p:spTree>
    <p:extLst>
      <p:ext uri="{BB962C8B-B14F-4D97-AF65-F5344CB8AC3E}">
        <p14:creationId xmlns:p14="http://schemas.microsoft.com/office/powerpoint/2010/main" val="304024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2131F-3F0D-374D-AFB6-D221B677EE0F}"/>
              </a:ext>
            </a:extLst>
          </p:cNvPr>
          <p:cNvSpPr>
            <a:spLocks noGrp="1"/>
          </p:cNvSpPr>
          <p:nvPr>
            <p:ph type="title"/>
          </p:nvPr>
        </p:nvSpPr>
        <p:spPr/>
        <p:txBody>
          <a:bodyPr/>
          <a:lstStyle/>
          <a:p>
            <a:r>
              <a:rPr lang="en-GB" dirty="0"/>
              <a:t>Similarity for Boolean representation of text</a:t>
            </a:r>
          </a:p>
        </p:txBody>
      </p:sp>
      <p:sp>
        <p:nvSpPr>
          <p:cNvPr id="4" name="Footer Placeholder 3">
            <a:extLst>
              <a:ext uri="{FF2B5EF4-FFF2-40B4-BE49-F238E27FC236}">
                <a16:creationId xmlns:a16="http://schemas.microsoft.com/office/drawing/2014/main" id="{1803478C-9A86-994D-BAD0-8C39775D592D}"/>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6F1F3EE6-A74D-174A-9B12-057F722BC2A8}"/>
              </a:ext>
            </a:extLst>
          </p:cNvPr>
          <p:cNvSpPr>
            <a:spLocks noGrp="1"/>
          </p:cNvSpPr>
          <p:nvPr>
            <p:ph type="sldNum" sz="quarter" idx="12"/>
          </p:nvPr>
        </p:nvSpPr>
        <p:spPr/>
        <p:txBody>
          <a:bodyPr/>
          <a:lstStyle/>
          <a:p>
            <a:fld id="{F60C5306-BD03-444F-81BE-8A5A1865DBD2}" type="slidenum">
              <a:rPr lang="en-US" smtClean="0"/>
              <a:t>30</a:t>
            </a:fld>
            <a:endParaRPr lang="en-US"/>
          </a:p>
        </p:txBody>
      </p:sp>
      <p:pic>
        <p:nvPicPr>
          <p:cNvPr id="6" name="Picture 5">
            <a:extLst>
              <a:ext uri="{FF2B5EF4-FFF2-40B4-BE49-F238E27FC236}">
                <a16:creationId xmlns:a16="http://schemas.microsoft.com/office/drawing/2014/main" id="{2F3CA423-A1ED-424B-A17A-B84934BD4344}"/>
              </a:ext>
            </a:extLst>
          </p:cNvPr>
          <p:cNvPicPr>
            <a:picLocks noChangeAspect="1"/>
          </p:cNvPicPr>
          <p:nvPr/>
        </p:nvPicPr>
        <p:blipFill>
          <a:blip r:embed="rId2"/>
          <a:stretch>
            <a:fillRect/>
          </a:stretch>
        </p:blipFill>
        <p:spPr>
          <a:xfrm>
            <a:off x="558800" y="2381250"/>
            <a:ext cx="11074400" cy="2095500"/>
          </a:xfrm>
          <a:prstGeom prst="rect">
            <a:avLst/>
          </a:prstGeom>
        </p:spPr>
      </p:pic>
    </p:spTree>
    <p:extLst>
      <p:ext uri="{BB962C8B-B14F-4D97-AF65-F5344CB8AC3E}">
        <p14:creationId xmlns:p14="http://schemas.microsoft.com/office/powerpoint/2010/main" val="1115178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B9CE7-AD70-FA46-BFE6-D2A102795247}"/>
              </a:ext>
            </a:extLst>
          </p:cNvPr>
          <p:cNvSpPr>
            <a:spLocks noGrp="1"/>
          </p:cNvSpPr>
          <p:nvPr>
            <p:ph type="title"/>
          </p:nvPr>
        </p:nvSpPr>
        <p:spPr/>
        <p:txBody>
          <a:bodyPr/>
          <a:lstStyle/>
          <a:p>
            <a:r>
              <a:rPr lang="en-GB" dirty="0"/>
              <a:t>Solved example</a:t>
            </a:r>
          </a:p>
        </p:txBody>
      </p:sp>
      <p:graphicFrame>
        <p:nvGraphicFramePr>
          <p:cNvPr id="6" name="Content Placeholder 5">
            <a:extLst>
              <a:ext uri="{FF2B5EF4-FFF2-40B4-BE49-F238E27FC236}">
                <a16:creationId xmlns:a16="http://schemas.microsoft.com/office/drawing/2014/main" id="{5A1E524E-B4EB-604D-9519-7C190A30C978}"/>
              </a:ext>
            </a:extLst>
          </p:cNvPr>
          <p:cNvGraphicFramePr>
            <a:graphicFrameLocks noGrp="1"/>
          </p:cNvGraphicFramePr>
          <p:nvPr>
            <p:ph idx="1"/>
          </p:nvPr>
        </p:nvGraphicFramePr>
        <p:xfrm>
          <a:off x="258416" y="2405270"/>
          <a:ext cx="11933584" cy="2704610"/>
        </p:xfrm>
        <a:graphic>
          <a:graphicData uri="http://schemas.openxmlformats.org/drawingml/2006/table">
            <a:tbl>
              <a:tblPr>
                <a:tableStyleId>{5C22544A-7EE6-4342-B048-85BDC9FD1C3A}</a:tableStyleId>
              </a:tblPr>
              <a:tblGrid>
                <a:gridCol w="1105275">
                  <a:extLst>
                    <a:ext uri="{9D8B030D-6E8A-4147-A177-3AD203B41FA5}">
                      <a16:colId xmlns:a16="http://schemas.microsoft.com/office/drawing/2014/main" val="2015672114"/>
                    </a:ext>
                  </a:extLst>
                </a:gridCol>
                <a:gridCol w="711442">
                  <a:extLst>
                    <a:ext uri="{9D8B030D-6E8A-4147-A177-3AD203B41FA5}">
                      <a16:colId xmlns:a16="http://schemas.microsoft.com/office/drawing/2014/main" val="2983480322"/>
                    </a:ext>
                  </a:extLst>
                </a:gridCol>
                <a:gridCol w="698738">
                  <a:extLst>
                    <a:ext uri="{9D8B030D-6E8A-4147-A177-3AD203B41FA5}">
                      <a16:colId xmlns:a16="http://schemas.microsoft.com/office/drawing/2014/main" val="1385057101"/>
                    </a:ext>
                  </a:extLst>
                </a:gridCol>
                <a:gridCol w="698738">
                  <a:extLst>
                    <a:ext uri="{9D8B030D-6E8A-4147-A177-3AD203B41FA5}">
                      <a16:colId xmlns:a16="http://schemas.microsoft.com/office/drawing/2014/main" val="2869133448"/>
                    </a:ext>
                  </a:extLst>
                </a:gridCol>
                <a:gridCol w="711442">
                  <a:extLst>
                    <a:ext uri="{9D8B030D-6E8A-4147-A177-3AD203B41FA5}">
                      <a16:colId xmlns:a16="http://schemas.microsoft.com/office/drawing/2014/main" val="3364245995"/>
                    </a:ext>
                  </a:extLst>
                </a:gridCol>
                <a:gridCol w="393832">
                  <a:extLst>
                    <a:ext uri="{9D8B030D-6E8A-4147-A177-3AD203B41FA5}">
                      <a16:colId xmlns:a16="http://schemas.microsoft.com/office/drawing/2014/main" val="1019506620"/>
                    </a:ext>
                  </a:extLst>
                </a:gridCol>
                <a:gridCol w="709734">
                  <a:extLst>
                    <a:ext uri="{9D8B030D-6E8A-4147-A177-3AD203B41FA5}">
                      <a16:colId xmlns:a16="http://schemas.microsoft.com/office/drawing/2014/main" val="1601005144"/>
                    </a:ext>
                  </a:extLst>
                </a:gridCol>
                <a:gridCol w="1034991">
                  <a:extLst>
                    <a:ext uri="{9D8B030D-6E8A-4147-A177-3AD203B41FA5}">
                      <a16:colId xmlns:a16="http://schemas.microsoft.com/office/drawing/2014/main" val="534749755"/>
                    </a:ext>
                  </a:extLst>
                </a:gridCol>
                <a:gridCol w="779198">
                  <a:extLst>
                    <a:ext uri="{9D8B030D-6E8A-4147-A177-3AD203B41FA5}">
                      <a16:colId xmlns:a16="http://schemas.microsoft.com/office/drawing/2014/main" val="910608041"/>
                    </a:ext>
                  </a:extLst>
                </a:gridCol>
                <a:gridCol w="677563">
                  <a:extLst>
                    <a:ext uri="{9D8B030D-6E8A-4147-A177-3AD203B41FA5}">
                      <a16:colId xmlns:a16="http://schemas.microsoft.com/office/drawing/2014/main" val="537817099"/>
                    </a:ext>
                  </a:extLst>
                </a:gridCol>
                <a:gridCol w="660624">
                  <a:extLst>
                    <a:ext uri="{9D8B030D-6E8A-4147-A177-3AD203B41FA5}">
                      <a16:colId xmlns:a16="http://schemas.microsoft.com/office/drawing/2014/main" val="3401605865"/>
                    </a:ext>
                  </a:extLst>
                </a:gridCol>
                <a:gridCol w="728380">
                  <a:extLst>
                    <a:ext uri="{9D8B030D-6E8A-4147-A177-3AD203B41FA5}">
                      <a16:colId xmlns:a16="http://schemas.microsoft.com/office/drawing/2014/main" val="1806835291"/>
                    </a:ext>
                  </a:extLst>
                </a:gridCol>
                <a:gridCol w="1105275">
                  <a:extLst>
                    <a:ext uri="{9D8B030D-6E8A-4147-A177-3AD203B41FA5}">
                      <a16:colId xmlns:a16="http://schemas.microsoft.com/office/drawing/2014/main" val="779870370"/>
                    </a:ext>
                  </a:extLst>
                </a:gridCol>
                <a:gridCol w="762258">
                  <a:extLst>
                    <a:ext uri="{9D8B030D-6E8A-4147-A177-3AD203B41FA5}">
                      <a16:colId xmlns:a16="http://schemas.microsoft.com/office/drawing/2014/main" val="3148837296"/>
                    </a:ext>
                  </a:extLst>
                </a:gridCol>
                <a:gridCol w="558990">
                  <a:extLst>
                    <a:ext uri="{9D8B030D-6E8A-4147-A177-3AD203B41FA5}">
                      <a16:colId xmlns:a16="http://schemas.microsoft.com/office/drawing/2014/main" val="460720725"/>
                    </a:ext>
                  </a:extLst>
                </a:gridCol>
                <a:gridCol w="597104">
                  <a:extLst>
                    <a:ext uri="{9D8B030D-6E8A-4147-A177-3AD203B41FA5}">
                      <a16:colId xmlns:a16="http://schemas.microsoft.com/office/drawing/2014/main" val="3209658108"/>
                    </a:ext>
                  </a:extLst>
                </a:gridCol>
              </a:tblGrid>
              <a:tr h="540922">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coffee</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down</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drank</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dirty="0">
                          <a:effectLst/>
                        </a:rPr>
                        <a:t>effort</a:t>
                      </a:r>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in </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dirty="0">
                          <a:effectLst/>
                        </a:rPr>
                        <a:t>invest</a:t>
                      </a:r>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learning</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mining</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much</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sat</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she</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significant</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spent </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text</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u="none" strike="noStrike">
                          <a:effectLst/>
                        </a:rPr>
                        <a:t>time</a:t>
                      </a:r>
                      <a:endParaRPr lang="en-CA" sz="2000" b="1"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96523817"/>
                  </a:ext>
                </a:extLst>
              </a:tr>
              <a:tr h="540922">
                <a:tc>
                  <a:txBody>
                    <a:bodyPr/>
                    <a:lstStyle/>
                    <a:p>
                      <a:pPr algn="l" fontAlgn="b"/>
                      <a:r>
                        <a:rPr lang="en-CA" sz="2000" b="1" u="none" strike="noStrike" dirty="0">
                          <a:effectLst/>
                        </a:rPr>
                        <a:t>D1</a:t>
                      </a:r>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86889016"/>
                  </a:ext>
                </a:extLst>
              </a:tr>
              <a:tr h="540922">
                <a:tc>
                  <a:txBody>
                    <a:bodyPr/>
                    <a:lstStyle/>
                    <a:p>
                      <a:pPr algn="l" fontAlgn="b"/>
                      <a:r>
                        <a:rPr lang="en-CA" sz="2000" b="1" u="none" strike="noStrike">
                          <a:effectLst/>
                        </a:rPr>
                        <a:t>D2</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4">
                        <a:lumMod val="20000"/>
                        <a:lumOff val="80000"/>
                      </a:schemeClr>
                    </a:solidFill>
                  </a:tcPr>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highlight>
                          <a:srgbClr val="FFFF00"/>
                        </a:highligh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8407218"/>
                  </a:ext>
                </a:extLst>
              </a:tr>
              <a:tr h="540922">
                <a:tc>
                  <a:txBody>
                    <a:bodyPr/>
                    <a:lstStyle/>
                    <a:p>
                      <a:pPr algn="l" fontAlgn="b"/>
                      <a:r>
                        <a:rPr lang="en-CA" sz="2000" b="1" u="none" strike="noStrike">
                          <a:effectLst/>
                        </a:rPr>
                        <a:t>D3</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extLst>
                  <a:ext uri="{0D108BD9-81ED-4DB2-BD59-A6C34878D82A}">
                    <a16:rowId xmlns:a16="http://schemas.microsoft.com/office/drawing/2014/main" val="2143998616"/>
                  </a:ext>
                </a:extLst>
              </a:tr>
              <a:tr h="540922">
                <a:tc>
                  <a:txBody>
                    <a:bodyPr/>
                    <a:lstStyle/>
                    <a:p>
                      <a:pPr algn="l" fontAlgn="b"/>
                      <a:r>
                        <a:rPr lang="en-CA" sz="2000" b="1" u="none" strike="noStrike">
                          <a:effectLst/>
                        </a:rPr>
                        <a:t>D4</a:t>
                      </a:r>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r>
                        <a:rPr lang="en-CA" sz="2000" b="1" i="0" u="none" strike="noStrike" dirty="0">
                          <a:solidFill>
                            <a:srgbClr val="000000"/>
                          </a:solidFill>
                          <a:effectLst/>
                          <a:latin typeface="Calibri" panose="020F0502020204030204" pitchFamily="34" charset="0"/>
                        </a:rPr>
                        <a:t>1</a:t>
                      </a:r>
                    </a:p>
                  </a:txBody>
                  <a:tcPr marL="9525" marR="9525" marT="9525" marB="0" anchor="b">
                    <a:solidFill>
                      <a:schemeClr val="accent2">
                        <a:lumMod val="20000"/>
                        <a:lumOff val="80000"/>
                      </a:schemeClr>
                    </a:solidFill>
                  </a:tcPr>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CA" sz="2000" b="1" i="0" u="none" strike="noStrike" dirty="0">
                          <a:solidFill>
                            <a:srgbClr val="000000"/>
                          </a:solidFill>
                          <a:effectLst/>
                          <a:highlight>
                            <a:srgbClr val="FFFF00"/>
                          </a:highlight>
                          <a:latin typeface="Calibri" panose="020F0502020204030204" pitchFamily="34" charset="0"/>
                        </a:rPr>
                        <a:t>1</a:t>
                      </a:r>
                    </a:p>
                  </a:txBody>
                  <a:tcPr marL="9525" marR="9525" marT="9525" marB="0" anchor="b"/>
                </a:tc>
                <a:tc>
                  <a:txBody>
                    <a:bodyPr/>
                    <a:lstStyle/>
                    <a:p>
                      <a:pPr algn="l" fontAlgn="b"/>
                      <a:endParaRPr lang="en-CA" sz="2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21938499"/>
                  </a:ext>
                </a:extLst>
              </a:tr>
            </a:tbl>
          </a:graphicData>
        </a:graphic>
      </p:graphicFrame>
      <p:sp>
        <p:nvSpPr>
          <p:cNvPr id="4" name="Footer Placeholder 3">
            <a:extLst>
              <a:ext uri="{FF2B5EF4-FFF2-40B4-BE49-F238E27FC236}">
                <a16:creationId xmlns:a16="http://schemas.microsoft.com/office/drawing/2014/main" id="{026E30AE-00DB-5347-8D52-BC35D78DDDEE}"/>
              </a:ext>
            </a:extLst>
          </p:cNvPr>
          <p:cNvSpPr>
            <a:spLocks noGrp="1"/>
          </p:cNvSpPr>
          <p:nvPr>
            <p:ph type="ftr" sz="quarter" idx="11"/>
          </p:nvPr>
        </p:nvSpPr>
        <p:spPr/>
        <p:txBody>
          <a:bodyPr/>
          <a:lstStyle/>
          <a:p>
            <a:r>
              <a:rPr lang="en-CA"/>
              <a:t>F20/F21 AA Applied Text Analytics</a:t>
            </a:r>
            <a:endParaRPr lang="en-US" dirty="0"/>
          </a:p>
        </p:txBody>
      </p:sp>
      <p:sp>
        <p:nvSpPr>
          <p:cNvPr id="5" name="Slide Number Placeholder 4">
            <a:extLst>
              <a:ext uri="{FF2B5EF4-FFF2-40B4-BE49-F238E27FC236}">
                <a16:creationId xmlns:a16="http://schemas.microsoft.com/office/drawing/2014/main" id="{298792DB-0626-5841-9FE0-5227B31F2FC1}"/>
              </a:ext>
            </a:extLst>
          </p:cNvPr>
          <p:cNvSpPr>
            <a:spLocks noGrp="1"/>
          </p:cNvSpPr>
          <p:nvPr>
            <p:ph type="sldNum" sz="quarter" idx="12"/>
          </p:nvPr>
        </p:nvSpPr>
        <p:spPr/>
        <p:txBody>
          <a:bodyPr/>
          <a:lstStyle/>
          <a:p>
            <a:fld id="{F60C5306-BD03-444F-81BE-8A5A1865DBD2}" type="slidenum">
              <a:rPr lang="en-US" smtClean="0"/>
              <a:t>31</a:t>
            </a:fld>
            <a:endParaRPr lang="en-US"/>
          </a:p>
        </p:txBody>
      </p:sp>
      <p:pic>
        <p:nvPicPr>
          <p:cNvPr id="3" name="Picture 2">
            <a:extLst>
              <a:ext uri="{FF2B5EF4-FFF2-40B4-BE49-F238E27FC236}">
                <a16:creationId xmlns:a16="http://schemas.microsoft.com/office/drawing/2014/main" id="{2F1005B2-1E43-124C-A5FC-B401C53D62A3}"/>
              </a:ext>
            </a:extLst>
          </p:cNvPr>
          <p:cNvPicPr>
            <a:picLocks noChangeAspect="1"/>
          </p:cNvPicPr>
          <p:nvPr/>
        </p:nvPicPr>
        <p:blipFill>
          <a:blip r:embed="rId3"/>
          <a:stretch>
            <a:fillRect/>
          </a:stretch>
        </p:blipFill>
        <p:spPr>
          <a:xfrm>
            <a:off x="5943600" y="816079"/>
            <a:ext cx="5410200" cy="1231900"/>
          </a:xfrm>
          <a:prstGeom prst="rect">
            <a:avLst/>
          </a:prstGeom>
        </p:spPr>
      </p:pic>
      <p:sp>
        <p:nvSpPr>
          <p:cNvPr id="7" name="TextBox 6">
            <a:extLst>
              <a:ext uri="{FF2B5EF4-FFF2-40B4-BE49-F238E27FC236}">
                <a16:creationId xmlns:a16="http://schemas.microsoft.com/office/drawing/2014/main" id="{A02BBE98-21D3-EB4D-9436-A0909DD527EF}"/>
              </a:ext>
            </a:extLst>
          </p:cNvPr>
          <p:cNvSpPr txBox="1"/>
          <p:nvPr/>
        </p:nvSpPr>
        <p:spPr>
          <a:xfrm>
            <a:off x="533533" y="5363783"/>
            <a:ext cx="5721438" cy="369332"/>
          </a:xfrm>
          <a:prstGeom prst="rect">
            <a:avLst/>
          </a:prstGeom>
          <a:noFill/>
        </p:spPr>
        <p:txBody>
          <a:bodyPr wrap="none" rtlCol="0">
            <a:spAutoFit/>
          </a:bodyPr>
          <a:lstStyle/>
          <a:p>
            <a:r>
              <a:rPr lang="en-GB" dirty="0" err="1"/>
              <a:t>Jacc</a:t>
            </a:r>
            <a:r>
              <a:rPr lang="en-GB" dirty="0"/>
              <a:t> Sim (d1,d2)= 1/(5)=0.2    </a:t>
            </a:r>
            <a:r>
              <a:rPr lang="en-GB" dirty="0" err="1"/>
              <a:t>Jacc</a:t>
            </a:r>
            <a:r>
              <a:rPr lang="en-GB" dirty="0"/>
              <a:t> Sim (d3,d4)= 5/(11)=0.45</a:t>
            </a:r>
          </a:p>
        </p:txBody>
      </p:sp>
      <p:cxnSp>
        <p:nvCxnSpPr>
          <p:cNvPr id="15" name="Straight Connector 14">
            <a:extLst>
              <a:ext uri="{FF2B5EF4-FFF2-40B4-BE49-F238E27FC236}">
                <a16:creationId xmlns:a16="http://schemas.microsoft.com/office/drawing/2014/main" id="{2083106C-D7E8-9F4F-9224-2075E7DA294F}"/>
              </a:ext>
            </a:extLst>
          </p:cNvPr>
          <p:cNvCxnSpPr>
            <a:cxnSpLocks/>
          </p:cNvCxnSpPr>
          <p:nvPr/>
        </p:nvCxnSpPr>
        <p:spPr>
          <a:xfrm>
            <a:off x="258416" y="4035287"/>
            <a:ext cx="11933584"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3180AB8-1FB1-C745-A67C-333A51B7C11E}"/>
              </a:ext>
            </a:extLst>
          </p:cNvPr>
          <p:cNvPicPr>
            <a:picLocks noChangeAspect="1"/>
          </p:cNvPicPr>
          <p:nvPr/>
        </p:nvPicPr>
        <p:blipFill>
          <a:blip r:embed="rId4"/>
          <a:stretch>
            <a:fillRect/>
          </a:stretch>
        </p:blipFill>
        <p:spPr>
          <a:xfrm>
            <a:off x="6280964" y="5363783"/>
            <a:ext cx="5632228" cy="1037942"/>
          </a:xfrm>
          <a:prstGeom prst="rect">
            <a:avLst/>
          </a:prstGeom>
        </p:spPr>
      </p:pic>
    </p:spTree>
    <p:extLst>
      <p:ext uri="{BB962C8B-B14F-4D97-AF65-F5344CB8AC3E}">
        <p14:creationId xmlns:p14="http://schemas.microsoft.com/office/powerpoint/2010/main" val="389249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FBAD9-9F29-A04D-899E-FE6D6F8DE37E}"/>
              </a:ext>
            </a:extLst>
          </p:cNvPr>
          <p:cNvSpPr>
            <a:spLocks noGrp="1"/>
          </p:cNvSpPr>
          <p:nvPr>
            <p:ph type="title"/>
          </p:nvPr>
        </p:nvSpPr>
        <p:spPr/>
        <p:txBody>
          <a:bodyPr/>
          <a:lstStyle/>
          <a:p>
            <a:r>
              <a:rPr lang="en-GB" dirty="0"/>
              <a:t>Jaccard coefficient  for </a:t>
            </a:r>
            <a:r>
              <a:rPr lang="en-GB" dirty="0" err="1"/>
              <a:t>tf-idf</a:t>
            </a:r>
            <a:r>
              <a:rPr lang="en-GB" dirty="0"/>
              <a:t> representation</a:t>
            </a:r>
          </a:p>
        </p:txBody>
      </p:sp>
      <p:sp>
        <p:nvSpPr>
          <p:cNvPr id="4" name="Footer Placeholder 3">
            <a:extLst>
              <a:ext uri="{FF2B5EF4-FFF2-40B4-BE49-F238E27FC236}">
                <a16:creationId xmlns:a16="http://schemas.microsoft.com/office/drawing/2014/main" id="{385FDCE2-9D6B-1841-B4A7-D967DA885398}"/>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8A313FE4-6443-B34C-BBD6-0038DF872310}"/>
              </a:ext>
            </a:extLst>
          </p:cNvPr>
          <p:cNvSpPr>
            <a:spLocks noGrp="1"/>
          </p:cNvSpPr>
          <p:nvPr>
            <p:ph type="sldNum" sz="quarter" idx="12"/>
          </p:nvPr>
        </p:nvSpPr>
        <p:spPr/>
        <p:txBody>
          <a:bodyPr/>
          <a:lstStyle/>
          <a:p>
            <a:fld id="{F60C5306-BD03-444F-81BE-8A5A1865DBD2}" type="slidenum">
              <a:rPr lang="en-US" smtClean="0"/>
              <a:t>32</a:t>
            </a:fld>
            <a:endParaRPr lang="en-US"/>
          </a:p>
        </p:txBody>
      </p:sp>
      <p:pic>
        <p:nvPicPr>
          <p:cNvPr id="6" name="Picture 5">
            <a:extLst>
              <a:ext uri="{FF2B5EF4-FFF2-40B4-BE49-F238E27FC236}">
                <a16:creationId xmlns:a16="http://schemas.microsoft.com/office/drawing/2014/main" id="{FDAA9C42-25E6-8B47-9854-4689E5F001F2}"/>
              </a:ext>
            </a:extLst>
          </p:cNvPr>
          <p:cNvPicPr>
            <a:picLocks noChangeAspect="1"/>
          </p:cNvPicPr>
          <p:nvPr/>
        </p:nvPicPr>
        <p:blipFill>
          <a:blip r:embed="rId2"/>
          <a:stretch>
            <a:fillRect/>
          </a:stretch>
        </p:blipFill>
        <p:spPr>
          <a:xfrm>
            <a:off x="1752600" y="2603500"/>
            <a:ext cx="8686800" cy="1651000"/>
          </a:xfrm>
          <a:prstGeom prst="rect">
            <a:avLst/>
          </a:prstGeom>
        </p:spPr>
      </p:pic>
    </p:spTree>
    <p:extLst>
      <p:ext uri="{BB962C8B-B14F-4D97-AF65-F5344CB8AC3E}">
        <p14:creationId xmlns:p14="http://schemas.microsoft.com/office/powerpoint/2010/main" val="36179728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4294967295"/>
          </p:nvPr>
        </p:nvSpPr>
        <p:spPr bwMode="auto">
          <a:xfrm>
            <a:off x="8077200" y="6477001"/>
            <a:ext cx="2133600" cy="244475"/>
          </a:xfrm>
          <a:prstGeom prst="rect">
            <a:avLst/>
          </a:prstGeom>
          <a:noFill/>
          <a:ln>
            <a:miter lim="800000"/>
            <a:headEnd/>
            <a:tailEnd/>
          </a:ln>
        </p:spPr>
        <p:txBody>
          <a:bodyPr/>
          <a:lstStyle/>
          <a:p>
            <a:fld id="{DC7D5380-CCAA-48BD-A2FC-0F5B829DFAB0}" type="slidenum">
              <a:rPr lang="en-US"/>
              <a:pPr/>
              <a:t>33</a:t>
            </a:fld>
            <a:endParaRPr lang="en-US"/>
          </a:p>
        </p:txBody>
      </p:sp>
      <p:sp>
        <p:nvSpPr>
          <p:cNvPr id="39939" name="Rectangle 2"/>
          <p:cNvSpPr>
            <a:spLocks noGrp="1" noChangeArrowheads="1"/>
          </p:cNvSpPr>
          <p:nvPr>
            <p:ph type="title"/>
          </p:nvPr>
        </p:nvSpPr>
        <p:spPr/>
        <p:txBody>
          <a:bodyPr/>
          <a:lstStyle/>
          <a:p>
            <a:pPr eaLnBrk="1" hangingPunct="1"/>
            <a:r>
              <a:rPr lang="en-US" dirty="0"/>
              <a:t>Summary of Similarity Metrics</a:t>
            </a:r>
          </a:p>
        </p:txBody>
      </p:sp>
      <p:sp>
        <p:nvSpPr>
          <p:cNvPr id="39940" name="Rectangle 3"/>
          <p:cNvSpPr>
            <a:spLocks noGrp="1" noChangeArrowheads="1"/>
          </p:cNvSpPr>
          <p:nvPr>
            <p:ph type="body" idx="1"/>
          </p:nvPr>
        </p:nvSpPr>
        <p:spPr>
          <a:xfrm>
            <a:off x="838200" y="1338146"/>
            <a:ext cx="10515600" cy="4838817"/>
          </a:xfrm>
        </p:spPr>
        <p:txBody>
          <a:bodyPr>
            <a:normAutofit lnSpcReduction="10000"/>
          </a:bodyPr>
          <a:lstStyle/>
          <a:p>
            <a:pPr marL="0" indent="0" eaLnBrk="1" hangingPunct="1">
              <a:lnSpc>
                <a:spcPct val="90000"/>
              </a:lnSpc>
              <a:buNone/>
            </a:pPr>
            <a:endParaRPr lang="en-US" dirty="0"/>
          </a:p>
          <a:p>
            <a:pPr eaLnBrk="1" hangingPunct="1">
              <a:lnSpc>
                <a:spcPct val="90000"/>
              </a:lnSpc>
            </a:pPr>
            <a:r>
              <a:rPr lang="en-US" dirty="0"/>
              <a:t>Simplest for continuous </a:t>
            </a:r>
            <a:r>
              <a:rPr lang="en-US" i="1" dirty="0"/>
              <a:t>m</a:t>
            </a:r>
            <a:r>
              <a:rPr lang="en-US" dirty="0"/>
              <a:t>-dimensional instance space is </a:t>
            </a:r>
            <a:r>
              <a:rPr lang="en-US" i="1" dirty="0"/>
              <a:t>Euclidean distance</a:t>
            </a:r>
            <a:r>
              <a:rPr lang="en-US" dirty="0"/>
              <a:t>. ( for general ML/data mining applications) </a:t>
            </a:r>
          </a:p>
          <a:p>
            <a:pPr eaLnBrk="1" hangingPunct="1">
              <a:lnSpc>
                <a:spcPct val="90000"/>
              </a:lnSpc>
            </a:pPr>
            <a:endParaRPr lang="en-US" dirty="0"/>
          </a:p>
          <a:p>
            <a:pPr eaLnBrk="1" hangingPunct="1">
              <a:lnSpc>
                <a:spcPct val="90000"/>
              </a:lnSpc>
            </a:pPr>
            <a:r>
              <a:rPr lang="en-US" dirty="0"/>
              <a:t>For text, cosine similarity of tf.idf weighted vectors is typically most effective.</a:t>
            </a:r>
          </a:p>
          <a:p>
            <a:pPr eaLnBrk="1" hangingPunct="1">
              <a:lnSpc>
                <a:spcPct val="90000"/>
              </a:lnSpc>
            </a:pPr>
            <a:endParaRPr lang="en-US" dirty="0"/>
          </a:p>
          <a:p>
            <a:r>
              <a:rPr lang="en-GB" dirty="0"/>
              <a:t>Similar results are obtained with the Jaccard and cosine coefficients</a:t>
            </a:r>
          </a:p>
          <a:p>
            <a:endParaRPr lang="en-GB" dirty="0"/>
          </a:p>
          <a:p>
            <a:r>
              <a:rPr lang="en-GB" dirty="0"/>
              <a:t>The Jaccard coefficient is especially useful for the case where the Boolean representation of text is used.</a:t>
            </a:r>
            <a:endParaRPr lang="en-US" dirty="0"/>
          </a:p>
        </p:txBody>
      </p:sp>
      <p:sp>
        <p:nvSpPr>
          <p:cNvPr id="39941" name="TextBox 4"/>
          <p:cNvSpPr txBox="1">
            <a:spLocks noChangeArrowheads="1"/>
          </p:cNvSpPr>
          <p:nvPr/>
        </p:nvSpPr>
        <p:spPr bwMode="auto">
          <a:xfrm>
            <a:off x="9144001" y="-33546"/>
            <a:ext cx="883575" cy="338554"/>
          </a:xfrm>
          <a:prstGeom prst="rect">
            <a:avLst/>
          </a:prstGeom>
          <a:noFill/>
          <a:ln w="9525">
            <a:noFill/>
            <a:miter lim="800000"/>
            <a:headEnd/>
            <a:tailEnd/>
          </a:ln>
        </p:spPr>
        <p:txBody>
          <a:bodyPr wrap="none" anchor="ctr">
            <a:spAutoFit/>
          </a:bodyPr>
          <a:lstStyle/>
          <a:p>
            <a:r>
              <a:rPr lang="en-US" sz="1600">
                <a:solidFill>
                  <a:srgbClr val="FBFCFF"/>
                </a:solidFill>
              </a:rPr>
              <a:t>Sec.14.3</a:t>
            </a:r>
          </a:p>
        </p:txBody>
      </p:sp>
      <p:sp>
        <p:nvSpPr>
          <p:cNvPr id="2" name="Footer Placeholder 1">
            <a:extLst>
              <a:ext uri="{FF2B5EF4-FFF2-40B4-BE49-F238E27FC236}">
                <a16:creationId xmlns:a16="http://schemas.microsoft.com/office/drawing/2014/main" id="{2A4EAD67-FE9C-7644-A8AC-FBB211D16CC0}"/>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44325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4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4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4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0"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2CEAF-B7A2-444C-82AF-8D4E65EF3C39}"/>
              </a:ext>
            </a:extLst>
          </p:cNvPr>
          <p:cNvSpPr>
            <a:spLocks noGrp="1"/>
          </p:cNvSpPr>
          <p:nvPr>
            <p:ph type="title"/>
          </p:nvPr>
        </p:nvSpPr>
        <p:spPr/>
        <p:txBody>
          <a:bodyPr/>
          <a:lstStyle/>
          <a:p>
            <a:r>
              <a:rPr lang="en-GB" dirty="0"/>
              <a:t>Exercise 1 ( continued)</a:t>
            </a:r>
          </a:p>
        </p:txBody>
      </p:sp>
      <p:sp>
        <p:nvSpPr>
          <p:cNvPr id="3" name="Content Placeholder 2">
            <a:extLst>
              <a:ext uri="{FF2B5EF4-FFF2-40B4-BE49-F238E27FC236}">
                <a16:creationId xmlns:a16="http://schemas.microsoft.com/office/drawing/2014/main" id="{400542AB-0870-3B44-A93F-6CABC48FE51B}"/>
              </a:ext>
            </a:extLst>
          </p:cNvPr>
          <p:cNvSpPr>
            <a:spLocks noGrp="1"/>
          </p:cNvSpPr>
          <p:nvPr>
            <p:ph idx="1"/>
          </p:nvPr>
        </p:nvSpPr>
        <p:spPr/>
        <p:txBody>
          <a:bodyPr/>
          <a:lstStyle/>
          <a:p>
            <a:r>
              <a:rPr lang="en-GB" dirty="0"/>
              <a:t>Use the following distance metrics to sort your documents by similarity:</a:t>
            </a:r>
          </a:p>
          <a:p>
            <a:endParaRPr lang="en-GB" dirty="0"/>
          </a:p>
          <a:p>
            <a:pPr marL="914400" lvl="1" indent="-457200">
              <a:buFont typeface="+mj-lt"/>
              <a:buAutoNum type="arabicPeriod"/>
            </a:pPr>
            <a:r>
              <a:rPr lang="en-GB" dirty="0"/>
              <a:t>Euclidean Distance</a:t>
            </a:r>
          </a:p>
          <a:p>
            <a:pPr marL="914400" lvl="1" indent="-457200">
              <a:buFont typeface="+mj-lt"/>
              <a:buAutoNum type="arabicPeriod"/>
            </a:pPr>
            <a:r>
              <a:rPr lang="en-GB" dirty="0"/>
              <a:t>Cosine similarity</a:t>
            </a:r>
          </a:p>
          <a:p>
            <a:pPr marL="914400" lvl="1" indent="-457200">
              <a:buFont typeface="+mj-lt"/>
              <a:buAutoNum type="arabicPeriod"/>
            </a:pPr>
            <a:r>
              <a:rPr lang="en-GB" dirty="0"/>
              <a:t>Jaccard Similarity  </a:t>
            </a:r>
          </a:p>
          <a:p>
            <a:pPr marL="914400" lvl="1" indent="-457200">
              <a:buFont typeface="+mj-lt"/>
              <a:buAutoNum type="arabicPeriod"/>
            </a:pPr>
            <a:endParaRPr lang="en-GB" dirty="0"/>
          </a:p>
          <a:p>
            <a:pPr marL="0" indent="0">
              <a:buNone/>
            </a:pPr>
            <a:r>
              <a:rPr lang="en-GB" dirty="0"/>
              <a:t>Compare your results</a:t>
            </a:r>
          </a:p>
        </p:txBody>
      </p:sp>
      <p:sp>
        <p:nvSpPr>
          <p:cNvPr id="4" name="Footer Placeholder 3">
            <a:extLst>
              <a:ext uri="{FF2B5EF4-FFF2-40B4-BE49-F238E27FC236}">
                <a16:creationId xmlns:a16="http://schemas.microsoft.com/office/drawing/2014/main" id="{245994EF-03CB-3141-8529-73841BBD2F9F}"/>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78EECEFB-4878-9D48-8DF2-EA4CEF6E1130}"/>
              </a:ext>
            </a:extLst>
          </p:cNvPr>
          <p:cNvSpPr>
            <a:spLocks noGrp="1"/>
          </p:cNvSpPr>
          <p:nvPr>
            <p:ph type="sldNum" sz="quarter" idx="12"/>
          </p:nvPr>
        </p:nvSpPr>
        <p:spPr/>
        <p:txBody>
          <a:bodyPr/>
          <a:lstStyle/>
          <a:p>
            <a:fld id="{F60C5306-BD03-444F-81BE-8A5A1865DBD2}" type="slidenum">
              <a:rPr lang="en-US" smtClean="0"/>
              <a:t>34</a:t>
            </a:fld>
            <a:endParaRPr lang="en-US"/>
          </a:p>
        </p:txBody>
      </p:sp>
    </p:spTree>
    <p:extLst>
      <p:ext uri="{BB962C8B-B14F-4D97-AF65-F5344CB8AC3E}">
        <p14:creationId xmlns:p14="http://schemas.microsoft.com/office/powerpoint/2010/main" val="5004193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15A3-E54E-7049-9984-C8B9AB916314}"/>
              </a:ext>
            </a:extLst>
          </p:cNvPr>
          <p:cNvSpPr>
            <a:spLocks noGrp="1"/>
          </p:cNvSpPr>
          <p:nvPr>
            <p:ph type="title"/>
          </p:nvPr>
        </p:nvSpPr>
        <p:spPr/>
        <p:txBody>
          <a:bodyPr/>
          <a:lstStyle/>
          <a:p>
            <a:r>
              <a:rPr lang="en-GB" dirty="0"/>
              <a:t>Some empirically reported results (to verify)</a:t>
            </a:r>
          </a:p>
        </p:txBody>
      </p:sp>
      <p:sp>
        <p:nvSpPr>
          <p:cNvPr id="3" name="Content Placeholder 2">
            <a:extLst>
              <a:ext uri="{FF2B5EF4-FFF2-40B4-BE49-F238E27FC236}">
                <a16:creationId xmlns:a16="http://schemas.microsoft.com/office/drawing/2014/main" id="{EF37E550-8AE6-3744-9C80-8D795B3432A1}"/>
              </a:ext>
            </a:extLst>
          </p:cNvPr>
          <p:cNvSpPr>
            <a:spLocks noGrp="1"/>
          </p:cNvSpPr>
          <p:nvPr>
            <p:ph idx="1"/>
          </p:nvPr>
        </p:nvSpPr>
        <p:spPr/>
        <p:txBody>
          <a:bodyPr/>
          <a:lstStyle/>
          <a:p>
            <a:r>
              <a:rPr lang="en-GB" dirty="0"/>
              <a:t>Binary representation , frequency count , </a:t>
            </a:r>
            <a:r>
              <a:rPr lang="en-GB" dirty="0" err="1"/>
              <a:t>Tf-idf</a:t>
            </a:r>
            <a:r>
              <a:rPr lang="en-GB" dirty="0"/>
              <a:t> ?</a:t>
            </a:r>
          </a:p>
          <a:p>
            <a:pPr lvl="1"/>
            <a:r>
              <a:rPr lang="en-GB" dirty="0"/>
              <a:t>Applications like clustering &amp; topic modelling have reported to work better with raw term frequencies</a:t>
            </a:r>
          </a:p>
          <a:p>
            <a:pPr lvl="1"/>
            <a:endParaRPr lang="en-GB" dirty="0"/>
          </a:p>
          <a:p>
            <a:r>
              <a:rPr lang="en-GB" dirty="0"/>
              <a:t>Stemming useful when mining very small documents like discussion board posts or tweets.</a:t>
            </a:r>
          </a:p>
          <a:p>
            <a:endParaRPr lang="en-GB" dirty="0"/>
          </a:p>
          <a:p>
            <a:r>
              <a:rPr lang="en-GB" dirty="0"/>
              <a:t> Studies have shown that techniques like stemming can sometimes degrade classification accuracy when working with larger documents. [</a:t>
            </a:r>
            <a:r>
              <a:rPr lang="en-GB" dirty="0" err="1"/>
              <a:t>Charu</a:t>
            </a:r>
            <a:r>
              <a:rPr lang="en-GB" dirty="0"/>
              <a:t> C. Aggarwal. “Machine Learning for Text.”]</a:t>
            </a:r>
          </a:p>
        </p:txBody>
      </p:sp>
      <p:sp>
        <p:nvSpPr>
          <p:cNvPr id="4" name="Footer Placeholder 3">
            <a:extLst>
              <a:ext uri="{FF2B5EF4-FFF2-40B4-BE49-F238E27FC236}">
                <a16:creationId xmlns:a16="http://schemas.microsoft.com/office/drawing/2014/main" id="{8B39D98F-29F8-A04E-8780-DB88E32B6F25}"/>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9CA05F2B-8D25-E545-A5A7-76593B01C5CE}"/>
              </a:ext>
            </a:extLst>
          </p:cNvPr>
          <p:cNvSpPr>
            <a:spLocks noGrp="1"/>
          </p:cNvSpPr>
          <p:nvPr>
            <p:ph type="sldNum" sz="quarter" idx="12"/>
          </p:nvPr>
        </p:nvSpPr>
        <p:spPr/>
        <p:txBody>
          <a:bodyPr/>
          <a:lstStyle/>
          <a:p>
            <a:fld id="{F60C5306-BD03-444F-81BE-8A5A1865DBD2}" type="slidenum">
              <a:rPr lang="en-US" smtClean="0"/>
              <a:t>35</a:t>
            </a:fld>
            <a:endParaRPr lang="en-US"/>
          </a:p>
        </p:txBody>
      </p:sp>
    </p:spTree>
    <p:extLst>
      <p:ext uri="{BB962C8B-B14F-4D97-AF65-F5344CB8AC3E}">
        <p14:creationId xmlns:p14="http://schemas.microsoft.com/office/powerpoint/2010/main" val="2543355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F253B-A715-0C48-B9BF-1A62D2A90DB8}"/>
              </a:ext>
            </a:extLst>
          </p:cNvPr>
          <p:cNvSpPr>
            <a:spLocks noGrp="1"/>
          </p:cNvSpPr>
          <p:nvPr>
            <p:ph type="title"/>
          </p:nvPr>
        </p:nvSpPr>
        <p:spPr/>
        <p:txBody>
          <a:bodyPr/>
          <a:lstStyle/>
          <a:p>
            <a:r>
              <a:rPr lang="en-GB" dirty="0"/>
              <a:t>So….any recommendations?</a:t>
            </a:r>
          </a:p>
        </p:txBody>
      </p:sp>
      <p:sp>
        <p:nvSpPr>
          <p:cNvPr id="3" name="Content Placeholder 2">
            <a:extLst>
              <a:ext uri="{FF2B5EF4-FFF2-40B4-BE49-F238E27FC236}">
                <a16:creationId xmlns:a16="http://schemas.microsoft.com/office/drawing/2014/main" id="{0B0AA60E-0863-B94C-8A92-CB0B9DEF1530}"/>
              </a:ext>
            </a:extLst>
          </p:cNvPr>
          <p:cNvSpPr>
            <a:spLocks noGrp="1"/>
          </p:cNvSpPr>
          <p:nvPr>
            <p:ph idx="1"/>
          </p:nvPr>
        </p:nvSpPr>
        <p:spPr>
          <a:xfrm>
            <a:off x="838200" y="1690688"/>
            <a:ext cx="10515600" cy="4486275"/>
          </a:xfrm>
        </p:spPr>
        <p:txBody>
          <a:bodyPr>
            <a:normAutofit/>
          </a:bodyPr>
          <a:lstStyle/>
          <a:p>
            <a:r>
              <a:rPr lang="en-GB" dirty="0"/>
              <a:t>Careful when using different types of normalization and pre-processing methods.</a:t>
            </a:r>
          </a:p>
          <a:p>
            <a:endParaRPr lang="en-GB" dirty="0"/>
          </a:p>
          <a:p>
            <a:r>
              <a:rPr lang="en-GB" dirty="0"/>
              <a:t>What works for one application domain might not work for another</a:t>
            </a:r>
          </a:p>
          <a:p>
            <a:endParaRPr lang="en-GB" dirty="0"/>
          </a:p>
          <a:p>
            <a:r>
              <a:rPr lang="en-GB" dirty="0"/>
              <a:t>Example: information retrieval settings </a:t>
            </a:r>
            <a:r>
              <a:rPr lang="en-GB" dirty="0" err="1"/>
              <a:t>vrs</a:t>
            </a:r>
            <a:r>
              <a:rPr lang="en-GB" dirty="0"/>
              <a:t> social network analysis </a:t>
            </a:r>
          </a:p>
          <a:p>
            <a:endParaRPr lang="en-GB" dirty="0"/>
          </a:p>
          <a:p>
            <a:r>
              <a:rPr lang="en-GB" dirty="0"/>
              <a:t>You will experiment with this in your  COURSEWORK </a:t>
            </a:r>
          </a:p>
        </p:txBody>
      </p:sp>
      <p:sp>
        <p:nvSpPr>
          <p:cNvPr id="4" name="Footer Placeholder 3">
            <a:extLst>
              <a:ext uri="{FF2B5EF4-FFF2-40B4-BE49-F238E27FC236}">
                <a16:creationId xmlns:a16="http://schemas.microsoft.com/office/drawing/2014/main" id="{6CF7D844-B8D7-9C42-A10D-73E8E816407F}"/>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6AD37FBB-A502-3942-A622-C3AD1E5FD0C8}"/>
              </a:ext>
            </a:extLst>
          </p:cNvPr>
          <p:cNvSpPr>
            <a:spLocks noGrp="1"/>
          </p:cNvSpPr>
          <p:nvPr>
            <p:ph type="sldNum" sz="quarter" idx="12"/>
          </p:nvPr>
        </p:nvSpPr>
        <p:spPr/>
        <p:txBody>
          <a:bodyPr/>
          <a:lstStyle/>
          <a:p>
            <a:fld id="{F60C5306-BD03-444F-81BE-8A5A1865DBD2}" type="slidenum">
              <a:rPr lang="en-US" smtClean="0"/>
              <a:t>36</a:t>
            </a:fld>
            <a:endParaRPr lang="en-US"/>
          </a:p>
        </p:txBody>
      </p:sp>
    </p:spTree>
    <p:extLst>
      <p:ext uri="{BB962C8B-B14F-4D97-AF65-F5344CB8AC3E}">
        <p14:creationId xmlns:p14="http://schemas.microsoft.com/office/powerpoint/2010/main" val="289732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p:cNvGrpSpPr>
            <a:grpSpLocks/>
          </p:cNvGrpSpPr>
          <p:nvPr/>
        </p:nvGrpSpPr>
        <p:grpSpPr bwMode="auto">
          <a:xfrm>
            <a:off x="1524000" y="-141288"/>
            <a:ext cx="4178300" cy="557213"/>
            <a:chOff x="0" y="0"/>
            <a:chExt cx="2632" cy="352"/>
          </a:xfrm>
        </p:grpSpPr>
        <p:sp>
          <p:nvSpPr>
            <p:cNvPr id="21505" name="Rectangle 1"/>
            <p:cNvSpPr>
              <a:spLocks/>
            </p:cNvSpPr>
            <p:nvPr/>
          </p:nvSpPr>
          <p:spPr bwMode="auto">
            <a:xfrm>
              <a:off x="0" y="89"/>
              <a:ext cx="2632" cy="170"/>
            </a:xfrm>
            <a:prstGeom prst="rect">
              <a:avLst/>
            </a:prstGeom>
            <a:solidFill>
              <a:schemeClr val="accent1"/>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21518" name="Rectangle 2"/>
            <p:cNvSpPr>
              <a:spLocks/>
            </p:cNvSpPr>
            <p:nvPr/>
          </p:nvSpPr>
          <p:spPr bwMode="auto">
            <a:xfrm>
              <a:off x="0" y="0"/>
              <a:ext cx="2632" cy="352"/>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Introduction to Information Retrieval</a:t>
              </a:r>
            </a:p>
          </p:txBody>
        </p:sp>
      </p:grpSp>
      <p:grpSp>
        <p:nvGrpSpPr>
          <p:cNvPr id="6" name="Group 6"/>
          <p:cNvGrpSpPr>
            <a:grpSpLocks/>
          </p:cNvGrpSpPr>
          <p:nvPr/>
        </p:nvGrpSpPr>
        <p:grpSpPr bwMode="auto">
          <a:xfrm>
            <a:off x="5257800" y="-26988"/>
            <a:ext cx="3886200" cy="328613"/>
            <a:chOff x="0" y="0"/>
            <a:chExt cx="2448" cy="208"/>
          </a:xfrm>
        </p:grpSpPr>
        <p:sp>
          <p:nvSpPr>
            <p:cNvPr id="2" name="Rectangle 4"/>
            <p:cNvSpPr>
              <a:spLocks/>
            </p:cNvSpPr>
            <p:nvPr/>
          </p:nvSpPr>
          <p:spPr bwMode="auto">
            <a:xfrm>
              <a:off x="0" y="17"/>
              <a:ext cx="2448" cy="173"/>
            </a:xfrm>
            <a:prstGeom prst="rect">
              <a:avLst/>
            </a:prstGeom>
            <a:solidFill>
              <a:schemeClr val="accent1"/>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3" name="Rectangle 5"/>
            <p:cNvSpPr>
              <a:spLocks/>
            </p:cNvSpPr>
            <p:nvPr/>
          </p:nvSpPr>
          <p:spPr bwMode="auto">
            <a:xfrm>
              <a:off x="0" y="0"/>
              <a:ext cx="2448" cy="208"/>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 </a:t>
              </a:r>
            </a:p>
          </p:txBody>
        </p:sp>
      </p:grpSp>
      <p:grpSp>
        <p:nvGrpSpPr>
          <p:cNvPr id="7" name="Group 9"/>
          <p:cNvGrpSpPr>
            <a:grpSpLocks/>
          </p:cNvGrpSpPr>
          <p:nvPr/>
        </p:nvGrpSpPr>
        <p:grpSpPr bwMode="auto">
          <a:xfrm>
            <a:off x="9144000" y="-26988"/>
            <a:ext cx="1524000" cy="328613"/>
            <a:chOff x="0" y="0"/>
            <a:chExt cx="960" cy="208"/>
          </a:xfrm>
        </p:grpSpPr>
        <p:sp>
          <p:nvSpPr>
            <p:cNvPr id="21511" name="Rectangle 7"/>
            <p:cNvSpPr>
              <a:spLocks/>
            </p:cNvSpPr>
            <p:nvPr/>
          </p:nvSpPr>
          <p:spPr bwMode="auto">
            <a:xfrm>
              <a:off x="0" y="17"/>
              <a:ext cx="960" cy="173"/>
            </a:xfrm>
            <a:prstGeom prst="rect">
              <a:avLst/>
            </a:prstGeom>
            <a:solidFill>
              <a:srgbClr val="139CB7"/>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4" name="Rectangle 8"/>
            <p:cNvSpPr>
              <a:spLocks/>
            </p:cNvSpPr>
            <p:nvPr/>
          </p:nvSpPr>
          <p:spPr bwMode="auto">
            <a:xfrm>
              <a:off x="0" y="0"/>
              <a:ext cx="960" cy="208"/>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 </a:t>
              </a:r>
            </a:p>
          </p:txBody>
        </p:sp>
      </p:grpSp>
      <p:sp>
        <p:nvSpPr>
          <p:cNvPr id="21514" name="Line 10"/>
          <p:cNvSpPr>
            <a:spLocks noChangeShapeType="1"/>
          </p:cNvSpPr>
          <p:nvPr/>
        </p:nvSpPr>
        <p:spPr bwMode="auto">
          <a:xfrm>
            <a:off x="1752600" y="1447800"/>
            <a:ext cx="8686800" cy="1588"/>
          </a:xfrm>
          <a:prstGeom prst="line">
            <a:avLst/>
          </a:prstGeom>
          <a:noFill/>
          <a:ln w="38100">
            <a:solidFill>
              <a:srgbClr val="139CB7"/>
            </a:solidFill>
            <a:round/>
            <a:headEnd/>
            <a:tailEnd/>
          </a:ln>
          <a:effectLst>
            <a:outerShdw blurRad="38100" dist="25399" dir="5400000" algn="ctr" rotWithShape="0">
              <a:schemeClr val="bg2">
                <a:alpha val="37999"/>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1515" name="Rectangle 11"/>
          <p:cNvSpPr>
            <a:spLocks noGrp="1" noChangeArrowheads="1"/>
          </p:cNvSpPr>
          <p:nvPr>
            <p:ph type="title"/>
          </p:nvPr>
        </p:nvSpPr>
        <p:spPr/>
        <p:txBody>
          <a:bodyPr vert="horz" lIns="91440" tIns="45720" rIns="132080" bIns="45720" rtlCol="0" anchor="ctr">
            <a:normAutofit/>
          </a:bodyPr>
          <a:lstStyle/>
          <a:p>
            <a:pPr>
              <a:defRPr/>
            </a:pPr>
            <a:r>
              <a:rPr lang="en-US" dirty="0">
                <a:sym typeface="Lucida Grande" charset="0"/>
              </a:rPr>
              <a:t>Simple Classifiers</a:t>
            </a:r>
          </a:p>
        </p:txBody>
      </p:sp>
      <p:sp>
        <p:nvSpPr>
          <p:cNvPr id="21516" name="Rectangle 12"/>
          <p:cNvSpPr>
            <a:spLocks noGrp="1" noChangeArrowheads="1"/>
          </p:cNvSpPr>
          <p:nvPr>
            <p:ph type="body" idx="1"/>
          </p:nvPr>
        </p:nvSpPr>
        <p:spPr/>
        <p:txBody>
          <a:bodyPr vert="horz" lIns="91440" tIns="45720" rIns="132080" bIns="45720" rtlCol="0">
            <a:normAutofit/>
          </a:bodyPr>
          <a:lstStyle/>
          <a:p>
            <a:pPr eaLnBrk="1" hangingPunct="1"/>
            <a:r>
              <a:rPr lang="en-US" dirty="0"/>
              <a:t>Supervised learning</a:t>
            </a:r>
          </a:p>
          <a:p>
            <a:pPr lvl="1" eaLnBrk="1" hangingPunct="1"/>
            <a:r>
              <a:rPr lang="en-US" dirty="0"/>
              <a:t>Naive Bayes (simple, common) </a:t>
            </a:r>
            <a:r>
              <a:rPr lang="en-US" b="1" dirty="0">
                <a:solidFill>
                  <a:srgbClr val="C00000"/>
                </a:solidFill>
              </a:rPr>
              <a:t> </a:t>
            </a:r>
          </a:p>
          <a:p>
            <a:pPr lvl="1" eaLnBrk="1" hangingPunct="1"/>
            <a:r>
              <a:rPr lang="en-US" b="1" dirty="0">
                <a:solidFill>
                  <a:srgbClr val="C00000"/>
                </a:solidFill>
              </a:rPr>
              <a:t>k-Nearest Neighbors (simple, powerful)</a:t>
            </a:r>
          </a:p>
          <a:p>
            <a:pPr lvl="1" eaLnBrk="1" hangingPunct="1"/>
            <a:r>
              <a:rPr lang="en-US" dirty="0"/>
              <a:t>Support-vector machines (generally more powerful)</a:t>
            </a:r>
          </a:p>
          <a:p>
            <a:pPr lvl="1" eaLnBrk="1" hangingPunct="1"/>
            <a:r>
              <a:rPr lang="en-US" b="1" dirty="0">
                <a:solidFill>
                  <a:srgbClr val="C00000"/>
                </a:solidFill>
              </a:rPr>
              <a:t>Logistic Regression </a:t>
            </a:r>
            <a:r>
              <a:rPr lang="en-US" dirty="0"/>
              <a:t>… plus many other methods</a:t>
            </a:r>
          </a:p>
          <a:p>
            <a:pPr lvl="1" eaLnBrk="1" hangingPunct="1"/>
            <a:endParaRPr lang="en-US" sz="1000" dirty="0"/>
          </a:p>
          <a:p>
            <a:pPr lvl="1" eaLnBrk="1" hangingPunct="1"/>
            <a:endParaRPr lang="en-US" sz="1000" dirty="0"/>
          </a:p>
          <a:p>
            <a:pPr eaLnBrk="1" hangingPunct="1"/>
            <a:r>
              <a:rPr lang="en-US" dirty="0"/>
              <a:t>Many commercial systems use a mixture of methods</a:t>
            </a:r>
          </a:p>
        </p:txBody>
      </p:sp>
      <p:sp>
        <p:nvSpPr>
          <p:cNvPr id="21512" name="Rectangle 13"/>
          <p:cNvSpPr>
            <a:spLocks/>
          </p:cNvSpPr>
          <p:nvPr/>
        </p:nvSpPr>
        <p:spPr bwMode="auto">
          <a:xfrm>
            <a:off x="9144000" y="12622"/>
            <a:ext cx="604010" cy="246221"/>
          </a:xfrm>
          <a:prstGeom prst="rect">
            <a:avLst/>
          </a:prstGeom>
          <a:noFill/>
          <a:ln w="12700">
            <a:noFill/>
            <a:miter lim="800000"/>
            <a:headEnd/>
            <a:tailEnd/>
          </a:ln>
        </p:spPr>
        <p:txBody>
          <a:bodyPr wrap="none" lIns="0" tIns="0" rIns="40639" bIns="0" anchor="ctr">
            <a:spAutoFit/>
          </a:bodyPr>
          <a:lstStyle/>
          <a:p>
            <a:pPr marL="39688"/>
            <a:r>
              <a:rPr lang="en-US" sz="1600">
                <a:solidFill>
                  <a:srgbClr val="FBFCFF"/>
                </a:solidFill>
                <a:ea typeface="MS PGothic" pitchFamily="34" charset="-128"/>
              </a:rPr>
              <a:t>Ch. 13</a:t>
            </a:r>
          </a:p>
        </p:txBody>
      </p:sp>
      <p:sp>
        <p:nvSpPr>
          <p:cNvPr id="8" name="Footer Placeholder 7">
            <a:extLst>
              <a:ext uri="{FF2B5EF4-FFF2-40B4-BE49-F238E27FC236}">
                <a16:creationId xmlns:a16="http://schemas.microsoft.com/office/drawing/2014/main" id="{F617D606-6DC9-9A44-87B4-6572F295366C}"/>
              </a:ext>
            </a:extLst>
          </p:cNvPr>
          <p:cNvSpPr>
            <a:spLocks noGrp="1"/>
          </p:cNvSpPr>
          <p:nvPr>
            <p:ph type="ftr" sz="quarter" idx="11"/>
          </p:nvPr>
        </p:nvSpPr>
        <p:spPr/>
        <p:txBody>
          <a:bodyPr/>
          <a:lstStyle/>
          <a:p>
            <a:r>
              <a:rPr lang="en-CA"/>
              <a:t>F20/F21 AA Applied Text Analytics</a:t>
            </a:r>
            <a:endParaRPr lang="en-US"/>
          </a:p>
        </p:txBody>
      </p:sp>
      <p:sp>
        <p:nvSpPr>
          <p:cNvPr id="9" name="Slide Number Placeholder 8">
            <a:extLst>
              <a:ext uri="{FF2B5EF4-FFF2-40B4-BE49-F238E27FC236}">
                <a16:creationId xmlns:a16="http://schemas.microsoft.com/office/drawing/2014/main" id="{7AD9B931-33B5-A74B-8DB6-012C6021058E}"/>
              </a:ext>
            </a:extLst>
          </p:cNvPr>
          <p:cNvSpPr>
            <a:spLocks noGrp="1"/>
          </p:cNvSpPr>
          <p:nvPr>
            <p:ph type="sldNum" sz="quarter" idx="12"/>
          </p:nvPr>
        </p:nvSpPr>
        <p:spPr/>
        <p:txBody>
          <a:bodyPr/>
          <a:lstStyle/>
          <a:p>
            <a:fld id="{F60C5306-BD03-444F-81BE-8A5A1865DBD2}" type="slidenum">
              <a:rPr lang="en-US" smtClean="0"/>
              <a:t>37</a:t>
            </a:fld>
            <a:endParaRPr lang="en-US"/>
          </a:p>
        </p:txBody>
      </p:sp>
    </p:spTree>
    <p:extLst>
      <p:ext uri="{BB962C8B-B14F-4D97-AF65-F5344CB8AC3E}">
        <p14:creationId xmlns:p14="http://schemas.microsoft.com/office/powerpoint/2010/main" val="151208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pPr eaLnBrk="1" hangingPunct="1"/>
            <a:r>
              <a:rPr lang="en-US"/>
              <a:t>k Nearest Neighbor Classification</a:t>
            </a:r>
          </a:p>
        </p:txBody>
      </p:sp>
      <p:sp>
        <p:nvSpPr>
          <p:cNvPr id="33796" name="Rectangle 3"/>
          <p:cNvSpPr>
            <a:spLocks noGrp="1" noChangeArrowheads="1"/>
          </p:cNvSpPr>
          <p:nvPr>
            <p:ph type="body" idx="1"/>
          </p:nvPr>
        </p:nvSpPr>
        <p:spPr>
          <a:xfrm>
            <a:off x="838200" y="1690688"/>
            <a:ext cx="10515600" cy="4351338"/>
          </a:xfrm>
        </p:spPr>
        <p:txBody>
          <a:bodyPr/>
          <a:lstStyle/>
          <a:p>
            <a:pPr eaLnBrk="1" hangingPunct="1"/>
            <a:r>
              <a:rPr lang="en-US" sz="2400" dirty="0" err="1"/>
              <a:t>kNN</a:t>
            </a:r>
            <a:r>
              <a:rPr lang="en-US" sz="2400" dirty="0"/>
              <a:t> = k Nearest Neighbor</a:t>
            </a:r>
          </a:p>
          <a:p>
            <a:pPr eaLnBrk="1" hangingPunct="1"/>
            <a:endParaRPr lang="en-US" sz="2400" dirty="0"/>
          </a:p>
          <a:p>
            <a:pPr marL="0" indent="0" eaLnBrk="1" hangingPunct="1">
              <a:buNone/>
            </a:pPr>
            <a:r>
              <a:rPr lang="en-US" sz="2400" dirty="0"/>
              <a:t>To classify a document </a:t>
            </a:r>
            <a:r>
              <a:rPr lang="en-US" sz="2400" i="1" dirty="0"/>
              <a:t>d</a:t>
            </a:r>
            <a:r>
              <a:rPr lang="en-US" sz="2400" dirty="0"/>
              <a:t> into class c:</a:t>
            </a:r>
          </a:p>
          <a:p>
            <a:pPr eaLnBrk="1" hangingPunct="1"/>
            <a:r>
              <a:rPr lang="en-US" sz="2400" dirty="0"/>
              <a:t>Define </a:t>
            </a:r>
            <a:r>
              <a:rPr lang="en-US" sz="2400" i="1" dirty="0"/>
              <a:t>k</a:t>
            </a:r>
            <a:r>
              <a:rPr lang="en-US" sz="2400" dirty="0"/>
              <a:t>-neighborhood N as </a:t>
            </a:r>
            <a:r>
              <a:rPr lang="en-US" sz="2400" i="1" dirty="0"/>
              <a:t>k</a:t>
            </a:r>
            <a:r>
              <a:rPr lang="en-US" sz="2400" dirty="0"/>
              <a:t> nearest neighbors of </a:t>
            </a:r>
            <a:r>
              <a:rPr lang="en-US" sz="2400" i="1" dirty="0"/>
              <a:t>d</a:t>
            </a:r>
          </a:p>
          <a:p>
            <a:pPr eaLnBrk="1" hangingPunct="1"/>
            <a:r>
              <a:rPr lang="en-US" sz="2400" dirty="0"/>
              <a:t>Count number of documents </a:t>
            </a:r>
            <a:r>
              <a:rPr lang="en-US" sz="2400" dirty="0" err="1"/>
              <a:t>i</a:t>
            </a:r>
            <a:r>
              <a:rPr lang="en-US" sz="2400" dirty="0"/>
              <a:t> in N that belong to c (based on similarity metric)</a:t>
            </a:r>
          </a:p>
          <a:p>
            <a:pPr lvl="1"/>
            <a:r>
              <a:rPr lang="en-US" sz="2000" dirty="0"/>
              <a:t>Estimate P(</a:t>
            </a:r>
            <a:r>
              <a:rPr lang="en-US" sz="2000" dirty="0" err="1"/>
              <a:t>c|</a:t>
            </a:r>
            <a:r>
              <a:rPr lang="en-US" sz="2000" i="1" dirty="0" err="1"/>
              <a:t>d</a:t>
            </a:r>
            <a:r>
              <a:rPr lang="en-US" sz="2000" dirty="0"/>
              <a:t>) as </a:t>
            </a:r>
            <a:r>
              <a:rPr lang="en-US" sz="2000" dirty="0" err="1"/>
              <a:t>i</a:t>
            </a:r>
            <a:r>
              <a:rPr lang="en-US" sz="2000" dirty="0"/>
              <a:t>/k</a:t>
            </a:r>
          </a:p>
          <a:p>
            <a:pPr lvl="1"/>
            <a:r>
              <a:rPr lang="en-US" sz="2000" dirty="0"/>
              <a:t>Choose as class </a:t>
            </a:r>
            <a:r>
              <a:rPr lang="en-US" sz="2000" dirty="0" err="1"/>
              <a:t>argmax</a:t>
            </a:r>
            <a:r>
              <a:rPr lang="en-US" sz="2000" baseline="-25000" dirty="0" err="1"/>
              <a:t>c</a:t>
            </a:r>
            <a:r>
              <a:rPr lang="en-US" sz="2000" dirty="0"/>
              <a:t> P(</a:t>
            </a:r>
            <a:r>
              <a:rPr lang="en-US" sz="2000" dirty="0" err="1"/>
              <a:t>c|</a:t>
            </a:r>
            <a:r>
              <a:rPr lang="en-US" sz="2000" i="1" dirty="0" err="1"/>
              <a:t>d</a:t>
            </a:r>
            <a:r>
              <a:rPr lang="en-US" sz="2000" dirty="0"/>
              <a:t>)    [ = majority class]</a:t>
            </a:r>
          </a:p>
          <a:p>
            <a:pPr eaLnBrk="1" hangingPunct="1"/>
            <a:r>
              <a:rPr lang="en-US" sz="2400" dirty="0"/>
              <a:t>Unlike all the previous learning methods, </a:t>
            </a:r>
            <a:r>
              <a:rPr lang="en-US" sz="2400" b="1" dirty="0" err="1">
                <a:solidFill>
                  <a:srgbClr val="3333CC"/>
                </a:solidFill>
              </a:rPr>
              <a:t>kNN</a:t>
            </a:r>
            <a:r>
              <a:rPr lang="en-US" sz="2400" b="1" dirty="0">
                <a:solidFill>
                  <a:srgbClr val="3333CC"/>
                </a:solidFill>
              </a:rPr>
              <a:t> does not build model from the training data</a:t>
            </a:r>
            <a:r>
              <a:rPr lang="en-US" sz="2400" b="1" dirty="0"/>
              <a:t>. </a:t>
            </a:r>
          </a:p>
          <a:p>
            <a:r>
              <a:rPr lang="en-US" sz="2400" dirty="0"/>
              <a:t>For text, </a:t>
            </a:r>
            <a:r>
              <a:rPr lang="en-US" sz="2400" b="1" i="1" u="sng" dirty="0"/>
              <a:t>cosine similarity of </a:t>
            </a:r>
            <a:r>
              <a:rPr lang="en-US" sz="2400" b="1" i="1" u="sng" dirty="0" err="1"/>
              <a:t>tf.idf</a:t>
            </a:r>
            <a:r>
              <a:rPr lang="en-US" sz="2400" b="1" i="1" u="sng" dirty="0"/>
              <a:t> weighted vectors are typically most effective.</a:t>
            </a:r>
          </a:p>
          <a:p>
            <a:pPr eaLnBrk="1" hangingPunct="1"/>
            <a:endParaRPr lang="en-US" sz="2400" b="1" dirty="0"/>
          </a:p>
          <a:p>
            <a:pPr eaLnBrk="1" hangingPunct="1"/>
            <a:endParaRPr lang="en-US" sz="2400" dirty="0"/>
          </a:p>
          <a:p>
            <a:pPr eaLnBrk="1" hangingPunct="1">
              <a:buFont typeface="Wingdings" pitchFamily="2" charset="2"/>
              <a:buNone/>
            </a:pPr>
            <a:endParaRPr lang="en-US" sz="2400" dirty="0"/>
          </a:p>
        </p:txBody>
      </p:sp>
      <p:sp>
        <p:nvSpPr>
          <p:cNvPr id="33797" name="TextBox 5"/>
          <p:cNvSpPr txBox="1">
            <a:spLocks noChangeArrowheads="1"/>
          </p:cNvSpPr>
          <p:nvPr/>
        </p:nvSpPr>
        <p:spPr bwMode="auto">
          <a:xfrm>
            <a:off x="9144001" y="-33546"/>
            <a:ext cx="883575" cy="338554"/>
          </a:xfrm>
          <a:prstGeom prst="rect">
            <a:avLst/>
          </a:prstGeom>
          <a:noFill/>
          <a:ln w="9525">
            <a:noFill/>
            <a:miter lim="800000"/>
            <a:headEnd/>
            <a:tailEnd/>
          </a:ln>
        </p:spPr>
        <p:txBody>
          <a:bodyPr wrap="none" anchor="ctr">
            <a:spAutoFit/>
          </a:bodyPr>
          <a:lstStyle/>
          <a:p>
            <a:r>
              <a:rPr lang="en-US" sz="1600">
                <a:solidFill>
                  <a:srgbClr val="FBFCFF"/>
                </a:solidFill>
              </a:rPr>
              <a:t>Sec.14.3</a:t>
            </a:r>
          </a:p>
        </p:txBody>
      </p:sp>
      <p:sp>
        <p:nvSpPr>
          <p:cNvPr id="2" name="Footer Placeholder 1">
            <a:extLst>
              <a:ext uri="{FF2B5EF4-FFF2-40B4-BE49-F238E27FC236}">
                <a16:creationId xmlns:a16="http://schemas.microsoft.com/office/drawing/2014/main" id="{BEF7D110-F67D-8F4D-B34A-8402E06C9D94}"/>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3855501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Oval 2"/>
          <p:cNvSpPr>
            <a:spLocks noChangeArrowheads="1"/>
          </p:cNvSpPr>
          <p:nvPr/>
        </p:nvSpPr>
        <p:spPr bwMode="auto">
          <a:xfrm>
            <a:off x="3505200" y="2438400"/>
            <a:ext cx="2514600" cy="2133600"/>
          </a:xfrm>
          <a:prstGeom prst="ellipse">
            <a:avLst/>
          </a:prstGeom>
          <a:solidFill>
            <a:schemeClr val="bg1">
              <a:alpha val="0"/>
            </a:schemeClr>
          </a:solidFill>
          <a:ln w="9525">
            <a:solidFill>
              <a:schemeClr val="tx1"/>
            </a:solidFill>
            <a:miter lim="800000"/>
            <a:headEnd/>
            <a:tailEnd/>
          </a:ln>
        </p:spPr>
        <p:txBody>
          <a:bodyPr wrap="none" anchor="ctr"/>
          <a:lstStyle/>
          <a:p>
            <a:endParaRPr lang="en-US"/>
          </a:p>
        </p:txBody>
      </p:sp>
      <p:sp>
        <p:nvSpPr>
          <p:cNvPr id="34820" name="Rectangle 3"/>
          <p:cNvSpPr>
            <a:spLocks noGrp="1" noChangeArrowheads="1"/>
          </p:cNvSpPr>
          <p:nvPr>
            <p:ph type="title"/>
          </p:nvPr>
        </p:nvSpPr>
        <p:spPr/>
        <p:txBody>
          <a:bodyPr/>
          <a:lstStyle/>
          <a:p>
            <a:pPr>
              <a:defRPr/>
            </a:pPr>
            <a:r>
              <a:rPr lang="en-US">
                <a:latin typeface="Calibri" charset="0"/>
                <a:ea typeface="ＭＳ Ｐゴシック" charset="0"/>
                <a:cs typeface="ＭＳ Ｐゴシック" charset="0"/>
                <a:sym typeface="Lucida Grande" charset="0"/>
              </a:rPr>
              <a:t>Example: k=6 (6NN)</a:t>
            </a:r>
          </a:p>
        </p:txBody>
      </p:sp>
      <p:sp>
        <p:nvSpPr>
          <p:cNvPr id="44037" name="Rectangle 4"/>
          <p:cNvSpPr>
            <a:spLocks noChangeArrowheads="1"/>
          </p:cNvSpPr>
          <p:nvPr/>
        </p:nvSpPr>
        <p:spPr bwMode="auto">
          <a:xfrm>
            <a:off x="2209800" y="1981200"/>
            <a:ext cx="7772400" cy="4114800"/>
          </a:xfrm>
          <a:prstGeom prst="rect">
            <a:avLst/>
          </a:prstGeom>
          <a:noFill/>
          <a:ln w="9525">
            <a:noFill/>
            <a:miter lim="800000"/>
            <a:headEnd/>
            <a:tailEnd/>
          </a:ln>
        </p:spPr>
        <p:txBody>
          <a:bodyPr/>
          <a:lstStyle/>
          <a:p>
            <a:pPr marL="342900" indent="-342900">
              <a:spcBef>
                <a:spcPct val="20000"/>
              </a:spcBef>
              <a:buClr>
                <a:srgbClr val="A50021"/>
              </a:buClr>
              <a:buSzPct val="60000"/>
              <a:buFont typeface="Wingdings" pitchFamily="2" charset="2"/>
              <a:buChar char="n"/>
            </a:pPr>
            <a:endParaRPr lang="en-US" sz="2600"/>
          </a:p>
        </p:txBody>
      </p:sp>
      <p:sp>
        <p:nvSpPr>
          <p:cNvPr id="44038" name="Oval 5"/>
          <p:cNvSpPr>
            <a:spLocks noChangeArrowheads="1"/>
          </p:cNvSpPr>
          <p:nvPr/>
        </p:nvSpPr>
        <p:spPr bwMode="auto">
          <a:xfrm>
            <a:off x="3429000" y="2667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4039" name="Oval 6"/>
          <p:cNvSpPr>
            <a:spLocks noChangeArrowheads="1"/>
          </p:cNvSpPr>
          <p:nvPr/>
        </p:nvSpPr>
        <p:spPr bwMode="auto">
          <a:xfrm>
            <a:off x="5638800" y="3352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040" name="Oval 7"/>
          <p:cNvSpPr>
            <a:spLocks noChangeArrowheads="1"/>
          </p:cNvSpPr>
          <p:nvPr/>
        </p:nvSpPr>
        <p:spPr bwMode="auto">
          <a:xfrm>
            <a:off x="6172200" y="4876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44041" name="Oval 8"/>
          <p:cNvSpPr>
            <a:spLocks noChangeArrowheads="1"/>
          </p:cNvSpPr>
          <p:nvPr/>
        </p:nvSpPr>
        <p:spPr bwMode="auto">
          <a:xfrm>
            <a:off x="3581400" y="32004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4042" name="Oval 9"/>
          <p:cNvSpPr>
            <a:spLocks noChangeArrowheads="1"/>
          </p:cNvSpPr>
          <p:nvPr/>
        </p:nvSpPr>
        <p:spPr bwMode="auto">
          <a:xfrm>
            <a:off x="3733800" y="42672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4043" name="Oval 10"/>
          <p:cNvSpPr>
            <a:spLocks noChangeArrowheads="1"/>
          </p:cNvSpPr>
          <p:nvPr/>
        </p:nvSpPr>
        <p:spPr bwMode="auto">
          <a:xfrm>
            <a:off x="4648200" y="2667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4044" name="Oval 11"/>
          <p:cNvSpPr>
            <a:spLocks noChangeArrowheads="1"/>
          </p:cNvSpPr>
          <p:nvPr/>
        </p:nvSpPr>
        <p:spPr bwMode="auto">
          <a:xfrm>
            <a:off x="3124200" y="36576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4045" name="Oval 12"/>
          <p:cNvSpPr>
            <a:spLocks noChangeArrowheads="1"/>
          </p:cNvSpPr>
          <p:nvPr/>
        </p:nvSpPr>
        <p:spPr bwMode="auto">
          <a:xfrm>
            <a:off x="4191000" y="3429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4046" name="Oval 13"/>
          <p:cNvSpPr>
            <a:spLocks noChangeArrowheads="1"/>
          </p:cNvSpPr>
          <p:nvPr/>
        </p:nvSpPr>
        <p:spPr bwMode="auto">
          <a:xfrm>
            <a:off x="4876800" y="3048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4047" name="Oval 14"/>
          <p:cNvSpPr>
            <a:spLocks noChangeArrowheads="1"/>
          </p:cNvSpPr>
          <p:nvPr/>
        </p:nvSpPr>
        <p:spPr bwMode="auto">
          <a:xfrm>
            <a:off x="4495800" y="42672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4048" name="Oval 15"/>
          <p:cNvSpPr>
            <a:spLocks noChangeArrowheads="1"/>
          </p:cNvSpPr>
          <p:nvPr/>
        </p:nvSpPr>
        <p:spPr bwMode="auto">
          <a:xfrm>
            <a:off x="5791200" y="24384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049" name="Oval 16"/>
          <p:cNvSpPr>
            <a:spLocks noChangeArrowheads="1"/>
          </p:cNvSpPr>
          <p:nvPr/>
        </p:nvSpPr>
        <p:spPr bwMode="auto">
          <a:xfrm>
            <a:off x="5943600" y="39624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050" name="Oval 17"/>
          <p:cNvSpPr>
            <a:spLocks noChangeArrowheads="1"/>
          </p:cNvSpPr>
          <p:nvPr/>
        </p:nvSpPr>
        <p:spPr bwMode="auto">
          <a:xfrm>
            <a:off x="6096000" y="2743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051" name="Oval 18"/>
          <p:cNvSpPr>
            <a:spLocks noChangeArrowheads="1"/>
          </p:cNvSpPr>
          <p:nvPr/>
        </p:nvSpPr>
        <p:spPr bwMode="auto">
          <a:xfrm>
            <a:off x="7162800" y="2895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052" name="Oval 19"/>
          <p:cNvSpPr>
            <a:spLocks noChangeArrowheads="1"/>
          </p:cNvSpPr>
          <p:nvPr/>
        </p:nvSpPr>
        <p:spPr bwMode="auto">
          <a:xfrm>
            <a:off x="6400800" y="3048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053" name="Oval 20"/>
          <p:cNvSpPr>
            <a:spLocks noChangeArrowheads="1"/>
          </p:cNvSpPr>
          <p:nvPr/>
        </p:nvSpPr>
        <p:spPr bwMode="auto">
          <a:xfrm>
            <a:off x="5562600" y="5029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44054" name="Oval 21"/>
          <p:cNvSpPr>
            <a:spLocks noChangeArrowheads="1"/>
          </p:cNvSpPr>
          <p:nvPr/>
        </p:nvSpPr>
        <p:spPr bwMode="auto">
          <a:xfrm>
            <a:off x="6096000" y="5943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44055" name="Oval 22"/>
          <p:cNvSpPr>
            <a:spLocks noChangeArrowheads="1"/>
          </p:cNvSpPr>
          <p:nvPr/>
        </p:nvSpPr>
        <p:spPr bwMode="auto">
          <a:xfrm>
            <a:off x="6629400" y="5334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44056" name="Oval 23"/>
          <p:cNvSpPr>
            <a:spLocks noChangeArrowheads="1"/>
          </p:cNvSpPr>
          <p:nvPr/>
        </p:nvSpPr>
        <p:spPr bwMode="auto">
          <a:xfrm>
            <a:off x="8763000" y="44196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4057" name="Oval 24"/>
          <p:cNvSpPr>
            <a:spLocks noChangeArrowheads="1"/>
          </p:cNvSpPr>
          <p:nvPr/>
        </p:nvSpPr>
        <p:spPr bwMode="auto">
          <a:xfrm>
            <a:off x="8763000" y="4876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4058" name="Oval 25"/>
          <p:cNvSpPr>
            <a:spLocks noChangeArrowheads="1"/>
          </p:cNvSpPr>
          <p:nvPr/>
        </p:nvSpPr>
        <p:spPr bwMode="auto">
          <a:xfrm>
            <a:off x="8763000" y="5334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44059" name="Line 26"/>
          <p:cNvSpPr>
            <a:spLocks noChangeShapeType="1"/>
          </p:cNvSpPr>
          <p:nvPr/>
        </p:nvSpPr>
        <p:spPr bwMode="auto">
          <a:xfrm>
            <a:off x="8153400" y="1905000"/>
            <a:ext cx="0" cy="4419600"/>
          </a:xfrm>
          <a:prstGeom prst="line">
            <a:avLst/>
          </a:prstGeom>
          <a:noFill/>
          <a:ln w="28575">
            <a:solidFill>
              <a:schemeClr val="tx1"/>
            </a:solidFill>
            <a:round/>
            <a:headEnd/>
            <a:tailEnd/>
          </a:ln>
        </p:spPr>
        <p:txBody>
          <a:bodyPr wrap="none" anchor="ctr"/>
          <a:lstStyle/>
          <a:p>
            <a:endParaRPr lang="en-GB"/>
          </a:p>
        </p:txBody>
      </p:sp>
      <p:sp>
        <p:nvSpPr>
          <p:cNvPr id="44060" name="Text Box 27"/>
          <p:cNvSpPr txBox="1">
            <a:spLocks noChangeArrowheads="1"/>
          </p:cNvSpPr>
          <p:nvPr/>
        </p:nvSpPr>
        <p:spPr bwMode="auto">
          <a:xfrm>
            <a:off x="8915400" y="4281488"/>
            <a:ext cx="1516634"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Government</a:t>
            </a:r>
            <a:endParaRPr lang="en-US" sz="1400">
              <a:latin typeface="Rockwell" pitchFamily="18" charset="0"/>
              <a:ea typeface="MS PGothic" pitchFamily="34" charset="-128"/>
              <a:cs typeface="Arial Unicode MS" pitchFamily="34" charset="-128"/>
            </a:endParaRPr>
          </a:p>
        </p:txBody>
      </p:sp>
      <p:sp>
        <p:nvSpPr>
          <p:cNvPr id="44061" name="Text Box 28"/>
          <p:cNvSpPr txBox="1">
            <a:spLocks noChangeArrowheads="1"/>
          </p:cNvSpPr>
          <p:nvPr/>
        </p:nvSpPr>
        <p:spPr bwMode="auto">
          <a:xfrm>
            <a:off x="8915401" y="4800600"/>
            <a:ext cx="1013419"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Science</a:t>
            </a:r>
            <a:endParaRPr lang="en-US" sz="1400">
              <a:latin typeface="Rockwell" pitchFamily="18" charset="0"/>
              <a:ea typeface="MS PGothic" pitchFamily="34" charset="-128"/>
              <a:cs typeface="Arial Unicode MS" pitchFamily="34" charset="-128"/>
            </a:endParaRPr>
          </a:p>
        </p:txBody>
      </p:sp>
      <p:sp>
        <p:nvSpPr>
          <p:cNvPr id="44062" name="Text Box 29"/>
          <p:cNvSpPr txBox="1">
            <a:spLocks noChangeArrowheads="1"/>
          </p:cNvSpPr>
          <p:nvPr/>
        </p:nvSpPr>
        <p:spPr bwMode="auto">
          <a:xfrm>
            <a:off x="8915401" y="5257800"/>
            <a:ext cx="620939"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Arts</a:t>
            </a:r>
            <a:endParaRPr lang="en-US" sz="1400">
              <a:latin typeface="Rockwell" pitchFamily="18" charset="0"/>
              <a:ea typeface="MS PGothic" pitchFamily="34" charset="-128"/>
              <a:cs typeface="Arial Unicode MS" pitchFamily="34" charset="-128"/>
            </a:endParaRPr>
          </a:p>
        </p:txBody>
      </p:sp>
      <p:sp>
        <p:nvSpPr>
          <p:cNvPr id="44063" name="AutoShape 30"/>
          <p:cNvSpPr>
            <a:spLocks noChangeArrowheads="1"/>
          </p:cNvSpPr>
          <p:nvPr/>
        </p:nvSpPr>
        <p:spPr bwMode="auto">
          <a:xfrm>
            <a:off x="4648200" y="3429000"/>
            <a:ext cx="228600" cy="228600"/>
          </a:xfrm>
          <a:prstGeom prst="diamond">
            <a:avLst/>
          </a:prstGeom>
          <a:solidFill>
            <a:srgbClr val="FFFF00"/>
          </a:solidFill>
          <a:ln w="9525">
            <a:solidFill>
              <a:schemeClr val="tx1"/>
            </a:solidFill>
            <a:miter lim="800000"/>
            <a:headEnd/>
            <a:tailEnd/>
          </a:ln>
        </p:spPr>
        <p:txBody>
          <a:bodyPr wrap="none" anchor="ctr"/>
          <a:lstStyle/>
          <a:p>
            <a:endParaRPr lang="en-US"/>
          </a:p>
        </p:txBody>
      </p:sp>
      <p:sp>
        <p:nvSpPr>
          <p:cNvPr id="44064" name="Text Box 31"/>
          <p:cNvSpPr txBox="1">
            <a:spLocks noChangeArrowheads="1"/>
          </p:cNvSpPr>
          <p:nvPr/>
        </p:nvSpPr>
        <p:spPr bwMode="auto">
          <a:xfrm>
            <a:off x="8442325" y="2173288"/>
            <a:ext cx="1664238" cy="369332"/>
          </a:xfrm>
          <a:prstGeom prst="rect">
            <a:avLst/>
          </a:prstGeom>
          <a:noFill/>
          <a:ln w="9525">
            <a:noFill/>
            <a:miter lim="800000"/>
            <a:headEnd/>
            <a:tailEnd/>
          </a:ln>
        </p:spPr>
        <p:txBody>
          <a:bodyPr wrap="none">
            <a:spAutoFit/>
          </a:bodyPr>
          <a:lstStyle/>
          <a:p>
            <a:r>
              <a:rPr lang="en-US">
                <a:solidFill>
                  <a:schemeClr val="hlink"/>
                </a:solidFill>
                <a:latin typeface="Lucida Sans" pitchFamily="34" charset="0"/>
                <a:ea typeface="MS PGothic" pitchFamily="34" charset="-128"/>
                <a:cs typeface="Arial Unicode MS" pitchFamily="34" charset="-128"/>
              </a:rPr>
              <a:t>P(science|   )?</a:t>
            </a:r>
          </a:p>
        </p:txBody>
      </p:sp>
      <p:sp>
        <p:nvSpPr>
          <p:cNvPr id="44065" name="AutoShape 32"/>
          <p:cNvSpPr>
            <a:spLocks noChangeArrowheads="1"/>
          </p:cNvSpPr>
          <p:nvPr/>
        </p:nvSpPr>
        <p:spPr bwMode="auto">
          <a:xfrm>
            <a:off x="9605848" y="2258110"/>
            <a:ext cx="228600" cy="228600"/>
          </a:xfrm>
          <a:prstGeom prst="diamond">
            <a:avLst/>
          </a:prstGeom>
          <a:solidFill>
            <a:srgbClr val="FFFF00"/>
          </a:solidFill>
          <a:ln w="9525">
            <a:solidFill>
              <a:schemeClr val="tx1"/>
            </a:solidFill>
            <a:miter lim="800000"/>
            <a:headEnd/>
            <a:tailEnd/>
          </a:ln>
        </p:spPr>
        <p:txBody>
          <a:bodyPr wrap="none" anchor="ctr"/>
          <a:lstStyle/>
          <a:p>
            <a:endParaRPr lang="en-US"/>
          </a:p>
        </p:txBody>
      </p:sp>
      <p:sp>
        <p:nvSpPr>
          <p:cNvPr id="44066" name="TextBox 33"/>
          <p:cNvSpPr txBox="1">
            <a:spLocks noChangeArrowheads="1"/>
          </p:cNvSpPr>
          <p:nvPr/>
        </p:nvSpPr>
        <p:spPr bwMode="auto">
          <a:xfrm>
            <a:off x="9144001" y="-33338"/>
            <a:ext cx="1033463" cy="338138"/>
          </a:xfrm>
          <a:prstGeom prst="rect">
            <a:avLst/>
          </a:prstGeom>
          <a:noFill/>
          <a:ln w="9525">
            <a:noFill/>
            <a:miter lim="800000"/>
            <a:headEnd/>
            <a:tailEnd/>
          </a:ln>
        </p:spPr>
        <p:txBody>
          <a:bodyPr wrap="none" anchor="ctr">
            <a:spAutoFit/>
          </a:bodyPr>
          <a:lstStyle/>
          <a:p>
            <a:r>
              <a:rPr lang="en-US" sz="1600">
                <a:solidFill>
                  <a:srgbClr val="FBFCFF"/>
                </a:solidFill>
                <a:latin typeface="Lucida Sans" pitchFamily="34" charset="0"/>
                <a:ea typeface="MS PGothic" pitchFamily="34" charset="-128"/>
                <a:cs typeface="Arial Unicode MS" pitchFamily="34" charset="-128"/>
              </a:rPr>
              <a:t>Sec.14.3</a:t>
            </a:r>
          </a:p>
        </p:txBody>
      </p:sp>
      <p:sp>
        <p:nvSpPr>
          <p:cNvPr id="2" name="Footer Placeholder 1">
            <a:extLst>
              <a:ext uri="{FF2B5EF4-FFF2-40B4-BE49-F238E27FC236}">
                <a16:creationId xmlns:a16="http://schemas.microsoft.com/office/drawing/2014/main" id="{1F17AC2A-D18B-F94D-8ED5-432FCFD4CB7C}"/>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2084396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21D44-12AE-D946-98F9-0016228A63DB}"/>
              </a:ext>
            </a:extLst>
          </p:cNvPr>
          <p:cNvSpPr>
            <a:spLocks noGrp="1"/>
          </p:cNvSpPr>
          <p:nvPr>
            <p:ph type="title"/>
          </p:nvPr>
        </p:nvSpPr>
        <p:spPr>
          <a:xfrm>
            <a:off x="4007768" y="404664"/>
            <a:ext cx="8075240" cy="998984"/>
          </a:xfrm>
        </p:spPr>
        <p:txBody>
          <a:bodyPr/>
          <a:lstStyle/>
          <a:p>
            <a:r>
              <a:rPr lang="en-GB" dirty="0"/>
              <a:t>Document Vectorization</a:t>
            </a:r>
          </a:p>
        </p:txBody>
      </p:sp>
      <p:sp>
        <p:nvSpPr>
          <p:cNvPr id="3" name="Content Placeholder 2">
            <a:extLst>
              <a:ext uri="{FF2B5EF4-FFF2-40B4-BE49-F238E27FC236}">
                <a16:creationId xmlns:a16="http://schemas.microsoft.com/office/drawing/2014/main" id="{A0B34430-A356-2E42-840D-5B604E192F8C}"/>
              </a:ext>
            </a:extLst>
          </p:cNvPr>
          <p:cNvSpPr>
            <a:spLocks noGrp="1"/>
          </p:cNvSpPr>
          <p:nvPr>
            <p:ph idx="1"/>
          </p:nvPr>
        </p:nvSpPr>
        <p:spPr>
          <a:xfrm>
            <a:off x="677333" y="1540359"/>
            <a:ext cx="9456287" cy="3777283"/>
          </a:xfrm>
        </p:spPr>
        <p:txBody>
          <a:bodyPr>
            <a:normAutofit/>
          </a:bodyPr>
          <a:lstStyle/>
          <a:p>
            <a:r>
              <a:rPr lang="en-GB" sz="2400" dirty="0"/>
              <a:t>Document is represented with a numerical vector </a:t>
            </a:r>
          </a:p>
          <a:p>
            <a:r>
              <a:rPr lang="en-GB" sz="2400" dirty="0"/>
              <a:t>Dimension of the vector =distinct terms in ”corpus”</a:t>
            </a:r>
          </a:p>
        </p:txBody>
      </p:sp>
      <p:graphicFrame>
        <p:nvGraphicFramePr>
          <p:cNvPr id="4" name="Table 3">
            <a:extLst>
              <a:ext uri="{FF2B5EF4-FFF2-40B4-BE49-F238E27FC236}">
                <a16:creationId xmlns:a16="http://schemas.microsoft.com/office/drawing/2014/main" id="{824CCA2C-09FA-6846-841E-16ABDC7EE9D4}"/>
              </a:ext>
            </a:extLst>
          </p:cNvPr>
          <p:cNvGraphicFramePr>
            <a:graphicFrameLocks noGrp="1"/>
          </p:cNvGraphicFramePr>
          <p:nvPr/>
        </p:nvGraphicFramePr>
        <p:xfrm>
          <a:off x="2207568" y="2687319"/>
          <a:ext cx="7704856" cy="3388360"/>
        </p:xfrm>
        <a:graphic>
          <a:graphicData uri="http://schemas.openxmlformats.org/drawingml/2006/table">
            <a:tbl>
              <a:tblPr firstRow="1" bandRow="1">
                <a:tableStyleId>{5C22544A-7EE6-4342-B048-85BDC9FD1C3A}</a:tableStyleId>
              </a:tblPr>
              <a:tblGrid>
                <a:gridCol w="1698625">
                  <a:extLst>
                    <a:ext uri="{9D8B030D-6E8A-4147-A177-3AD203B41FA5}">
                      <a16:colId xmlns:a16="http://schemas.microsoft.com/office/drawing/2014/main" val="278507179"/>
                    </a:ext>
                  </a:extLst>
                </a:gridCol>
                <a:gridCol w="1109687">
                  <a:extLst>
                    <a:ext uri="{9D8B030D-6E8A-4147-A177-3AD203B41FA5}">
                      <a16:colId xmlns:a16="http://schemas.microsoft.com/office/drawing/2014/main" val="3954166836"/>
                    </a:ext>
                  </a:extLst>
                </a:gridCol>
                <a:gridCol w="1584176">
                  <a:extLst>
                    <a:ext uri="{9D8B030D-6E8A-4147-A177-3AD203B41FA5}">
                      <a16:colId xmlns:a16="http://schemas.microsoft.com/office/drawing/2014/main" val="3365108952"/>
                    </a:ext>
                  </a:extLst>
                </a:gridCol>
                <a:gridCol w="3312368">
                  <a:extLst>
                    <a:ext uri="{9D8B030D-6E8A-4147-A177-3AD203B41FA5}">
                      <a16:colId xmlns:a16="http://schemas.microsoft.com/office/drawing/2014/main" val="2529708799"/>
                    </a:ext>
                  </a:extLst>
                </a:gridCol>
              </a:tblGrid>
              <a:tr h="370840">
                <a:tc>
                  <a:txBody>
                    <a:bodyPr/>
                    <a:lstStyle/>
                    <a:p>
                      <a:r>
                        <a:rPr lang="en-GB" dirty="0"/>
                        <a:t>Method</a:t>
                      </a:r>
                    </a:p>
                  </a:txBody>
                  <a:tcPr/>
                </a:tc>
                <a:tc>
                  <a:txBody>
                    <a:bodyPr/>
                    <a:lstStyle/>
                    <a:p>
                      <a:r>
                        <a:rPr lang="en-GB" dirty="0"/>
                        <a:t>Function </a:t>
                      </a:r>
                    </a:p>
                  </a:txBody>
                  <a:tcPr/>
                </a:tc>
                <a:tc>
                  <a:txBody>
                    <a:bodyPr/>
                    <a:lstStyle/>
                    <a:p>
                      <a:r>
                        <a:rPr lang="en-GB" dirty="0"/>
                        <a:t>Description</a:t>
                      </a:r>
                    </a:p>
                  </a:txBody>
                  <a:tcPr/>
                </a:tc>
                <a:tc>
                  <a:txBody>
                    <a:bodyPr/>
                    <a:lstStyle/>
                    <a:p>
                      <a:r>
                        <a:rPr lang="en-GB" dirty="0"/>
                        <a:t>Comments</a:t>
                      </a:r>
                    </a:p>
                  </a:txBody>
                  <a:tcPr/>
                </a:tc>
                <a:extLst>
                  <a:ext uri="{0D108BD9-81ED-4DB2-BD59-A6C34878D82A}">
                    <a16:rowId xmlns:a16="http://schemas.microsoft.com/office/drawing/2014/main" val="2129621181"/>
                  </a:ext>
                </a:extLst>
              </a:tr>
              <a:tr h="370840">
                <a:tc>
                  <a:txBody>
                    <a:bodyPr/>
                    <a:lstStyle/>
                    <a:p>
                      <a:r>
                        <a:rPr lang="en-GB" dirty="0"/>
                        <a:t>Binary </a:t>
                      </a:r>
                    </a:p>
                    <a:p>
                      <a:r>
                        <a:rPr lang="en-GB" dirty="0"/>
                        <a:t>“One-hot”</a:t>
                      </a:r>
                    </a:p>
                  </a:txBody>
                  <a:tcPr/>
                </a:tc>
                <a:tc>
                  <a:txBody>
                    <a:bodyPr/>
                    <a:lstStyle/>
                    <a:p>
                      <a:r>
                        <a:rPr lang="en-GB" dirty="0"/>
                        <a:t>0 1</a:t>
                      </a:r>
                    </a:p>
                  </a:txBody>
                  <a:tcPr/>
                </a:tc>
                <a:tc>
                  <a:txBody>
                    <a:bodyPr/>
                    <a:lstStyle/>
                    <a:p>
                      <a:r>
                        <a:rPr lang="en-CA" dirty="0"/>
                        <a:t>1 if term occurs 0 otherwise</a:t>
                      </a:r>
                      <a:endParaRPr lang="en-GB" dirty="0"/>
                    </a:p>
                  </a:txBody>
                  <a:tcPr/>
                </a:tc>
                <a:tc>
                  <a:txBody>
                    <a:bodyPr/>
                    <a:lstStyle/>
                    <a:p>
                      <a:r>
                        <a:rPr lang="en-GB" dirty="0"/>
                        <a:t>Can be suitable for shorter documents  and NN implementations</a:t>
                      </a:r>
                    </a:p>
                  </a:txBody>
                  <a:tcPr/>
                </a:tc>
                <a:extLst>
                  <a:ext uri="{0D108BD9-81ED-4DB2-BD59-A6C34878D82A}">
                    <a16:rowId xmlns:a16="http://schemas.microsoft.com/office/drawing/2014/main" val="1292723793"/>
                  </a:ext>
                </a:extLst>
              </a:tr>
              <a:tr h="370840">
                <a:tc>
                  <a:txBody>
                    <a:bodyPr/>
                    <a:lstStyle/>
                    <a:p>
                      <a:r>
                        <a:rPr lang="en-GB" dirty="0"/>
                        <a:t>Frequency</a:t>
                      </a:r>
                    </a:p>
                  </a:txBody>
                  <a:tcPr/>
                </a:tc>
                <a:tc>
                  <a:txBody>
                    <a:bodyPr/>
                    <a:lstStyle/>
                    <a:p>
                      <a:r>
                        <a:rPr lang="en-GB" dirty="0"/>
                        <a:t>TF</a:t>
                      </a:r>
                    </a:p>
                  </a:txBody>
                  <a:tcPr/>
                </a:tc>
                <a:tc>
                  <a:txBody>
                    <a:bodyPr/>
                    <a:lstStyle/>
                    <a:p>
                      <a:r>
                        <a:rPr lang="en-GB" dirty="0"/>
                        <a:t>Counts frequency of terms</a:t>
                      </a:r>
                    </a:p>
                  </a:txBody>
                  <a:tcPr/>
                </a:tc>
                <a:tc>
                  <a:txBody>
                    <a:bodyPr/>
                    <a:lstStyle/>
                    <a:p>
                      <a:r>
                        <a:rPr lang="en-GB" dirty="0"/>
                        <a:t>Works well for k-means clustering and some probabilistic methods </a:t>
                      </a:r>
                    </a:p>
                  </a:txBody>
                  <a:tcPr/>
                </a:tc>
                <a:extLst>
                  <a:ext uri="{0D108BD9-81ED-4DB2-BD59-A6C34878D82A}">
                    <a16:rowId xmlns:a16="http://schemas.microsoft.com/office/drawing/2014/main" val="2518530961"/>
                  </a:ext>
                </a:extLst>
              </a:tr>
              <a:tr h="370840">
                <a:tc>
                  <a:txBody>
                    <a:bodyPr/>
                    <a:lstStyle/>
                    <a:p>
                      <a:r>
                        <a:rPr lang="en-GB" dirty="0"/>
                        <a:t>Term Frequency</a:t>
                      </a:r>
                    </a:p>
                    <a:p>
                      <a:r>
                        <a:rPr lang="en-GB" dirty="0"/>
                        <a:t>Inverse</a:t>
                      </a:r>
                    </a:p>
                    <a:p>
                      <a:r>
                        <a:rPr lang="en-GB" dirty="0"/>
                        <a:t>Document Frequency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TF-IDF</a:t>
                      </a:r>
                    </a:p>
                    <a:p>
                      <a:endParaRPr lang="en-GB" dirty="0"/>
                    </a:p>
                  </a:txBody>
                  <a:tcPr/>
                </a:tc>
                <a:tc>
                  <a:txBody>
                    <a:bodyPr/>
                    <a:lstStyle/>
                    <a:p>
                      <a:r>
                        <a:rPr lang="en-GB" dirty="0"/>
                        <a:t>Weights term by importance</a:t>
                      </a:r>
                    </a:p>
                    <a:p>
                      <a:r>
                        <a:rPr lang="en-GB" dirty="0"/>
                        <a:t>across corpus</a:t>
                      </a:r>
                    </a:p>
                  </a:txBody>
                  <a:tcPr/>
                </a:tc>
                <a:tc>
                  <a:txBody>
                    <a:bodyPr/>
                    <a:lstStyle/>
                    <a:p>
                      <a:r>
                        <a:rPr lang="en-GB" dirty="0"/>
                        <a:t>Originally the gold- standard of Information retrieval</a:t>
                      </a:r>
                    </a:p>
                  </a:txBody>
                  <a:tcPr/>
                </a:tc>
                <a:extLst>
                  <a:ext uri="{0D108BD9-81ED-4DB2-BD59-A6C34878D82A}">
                    <a16:rowId xmlns:a16="http://schemas.microsoft.com/office/drawing/2014/main" val="1474138122"/>
                  </a:ext>
                </a:extLst>
              </a:tr>
            </a:tbl>
          </a:graphicData>
        </a:graphic>
      </p:graphicFrame>
      <p:sp>
        <p:nvSpPr>
          <p:cNvPr id="6" name="TextBox 5">
            <a:extLst>
              <a:ext uri="{FF2B5EF4-FFF2-40B4-BE49-F238E27FC236}">
                <a16:creationId xmlns:a16="http://schemas.microsoft.com/office/drawing/2014/main" id="{89C21417-9382-C144-AF88-53E12A4E90B4}"/>
              </a:ext>
            </a:extLst>
          </p:cNvPr>
          <p:cNvSpPr txBox="1"/>
          <p:nvPr/>
        </p:nvSpPr>
        <p:spPr>
          <a:xfrm>
            <a:off x="325893" y="6211669"/>
            <a:ext cx="6511013" cy="646331"/>
          </a:xfrm>
          <a:prstGeom prst="rect">
            <a:avLst/>
          </a:prstGeom>
          <a:noFill/>
        </p:spPr>
        <p:txBody>
          <a:bodyPr wrap="none" rtlCol="0">
            <a:spAutoFit/>
          </a:bodyPr>
          <a:lstStyle/>
          <a:p>
            <a:r>
              <a:rPr lang="en-GB" dirty="0"/>
              <a:t>Can use N-gram features </a:t>
            </a:r>
          </a:p>
          <a:p>
            <a:r>
              <a:rPr lang="en-GB" dirty="0"/>
              <a:t>Can be used in combination with PCA for dimensionality reduction  </a:t>
            </a:r>
          </a:p>
        </p:txBody>
      </p:sp>
      <p:sp>
        <p:nvSpPr>
          <p:cNvPr id="5" name="Footer Placeholder 4">
            <a:extLst>
              <a:ext uri="{FF2B5EF4-FFF2-40B4-BE49-F238E27FC236}">
                <a16:creationId xmlns:a16="http://schemas.microsoft.com/office/drawing/2014/main" id="{50DF5FFE-D13D-B44A-B4EF-CF66ACAD3C70}"/>
              </a:ext>
            </a:extLst>
          </p:cNvPr>
          <p:cNvSpPr>
            <a:spLocks noGrp="1"/>
          </p:cNvSpPr>
          <p:nvPr>
            <p:ph type="ftr" sz="quarter" idx="11"/>
          </p:nvPr>
        </p:nvSpPr>
        <p:spPr/>
        <p:txBody>
          <a:bodyPr/>
          <a:lstStyle/>
          <a:p>
            <a:r>
              <a:rPr lang="en-CA"/>
              <a:t>F20/F21 AA Applied Text Analytics</a:t>
            </a:r>
            <a:endParaRPr lang="en-US"/>
          </a:p>
        </p:txBody>
      </p:sp>
      <p:sp>
        <p:nvSpPr>
          <p:cNvPr id="7" name="Slide Number Placeholder 6">
            <a:extLst>
              <a:ext uri="{FF2B5EF4-FFF2-40B4-BE49-F238E27FC236}">
                <a16:creationId xmlns:a16="http://schemas.microsoft.com/office/drawing/2014/main" id="{5EC1A06C-4462-C045-84E6-1378335D7B45}"/>
              </a:ext>
            </a:extLst>
          </p:cNvPr>
          <p:cNvSpPr>
            <a:spLocks noGrp="1"/>
          </p:cNvSpPr>
          <p:nvPr>
            <p:ph type="sldNum" sz="quarter" idx="12"/>
          </p:nvPr>
        </p:nvSpPr>
        <p:spPr/>
        <p:txBody>
          <a:bodyPr/>
          <a:lstStyle/>
          <a:p>
            <a:fld id="{F60C5306-BD03-444F-81BE-8A5A1865DBD2}" type="slidenum">
              <a:rPr lang="en-US" smtClean="0"/>
              <a:t>4</a:t>
            </a:fld>
            <a:endParaRPr lang="en-US"/>
          </a:p>
        </p:txBody>
      </p:sp>
    </p:spTree>
    <p:extLst>
      <p:ext uri="{BB962C8B-B14F-4D97-AF65-F5344CB8AC3E}">
        <p14:creationId xmlns:p14="http://schemas.microsoft.com/office/powerpoint/2010/main" val="11831009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a:defRPr/>
            </a:pPr>
            <a:r>
              <a:rPr lang="en-US" dirty="0" err="1">
                <a:latin typeface="Calibri" charset="0"/>
                <a:ea typeface="ＭＳ Ｐゴシック" charset="0"/>
                <a:cs typeface="ＭＳ Ｐゴシック" charset="0"/>
                <a:sym typeface="Lucida Grande" charset="0"/>
              </a:rPr>
              <a:t>kNN</a:t>
            </a:r>
            <a:r>
              <a:rPr lang="en-US" dirty="0">
                <a:latin typeface="Calibri" charset="0"/>
                <a:ea typeface="ＭＳ Ｐゴシック" charset="0"/>
                <a:cs typeface="ＭＳ Ｐゴシック" charset="0"/>
                <a:sym typeface="Lucida Grande" charset="0"/>
              </a:rPr>
              <a:t> decision boundaries</a:t>
            </a:r>
          </a:p>
        </p:txBody>
      </p:sp>
      <p:sp>
        <p:nvSpPr>
          <p:cNvPr id="47108" name="Oval 3"/>
          <p:cNvSpPr>
            <a:spLocks noChangeArrowheads="1"/>
          </p:cNvSpPr>
          <p:nvPr/>
        </p:nvSpPr>
        <p:spPr bwMode="auto">
          <a:xfrm>
            <a:off x="3429000" y="2667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7109" name="Oval 4"/>
          <p:cNvSpPr>
            <a:spLocks noChangeArrowheads="1"/>
          </p:cNvSpPr>
          <p:nvPr/>
        </p:nvSpPr>
        <p:spPr bwMode="auto">
          <a:xfrm>
            <a:off x="5638800" y="3352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10" name="Oval 5"/>
          <p:cNvSpPr>
            <a:spLocks noChangeArrowheads="1"/>
          </p:cNvSpPr>
          <p:nvPr/>
        </p:nvSpPr>
        <p:spPr bwMode="auto">
          <a:xfrm>
            <a:off x="6172200" y="48768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47111" name="Oval 6"/>
          <p:cNvSpPr>
            <a:spLocks noChangeArrowheads="1"/>
          </p:cNvSpPr>
          <p:nvPr/>
        </p:nvSpPr>
        <p:spPr bwMode="auto">
          <a:xfrm>
            <a:off x="3581400" y="32004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7112" name="Oval 7"/>
          <p:cNvSpPr>
            <a:spLocks noChangeArrowheads="1"/>
          </p:cNvSpPr>
          <p:nvPr/>
        </p:nvSpPr>
        <p:spPr bwMode="auto">
          <a:xfrm>
            <a:off x="3733800" y="42672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7113" name="Oval 8"/>
          <p:cNvSpPr>
            <a:spLocks noChangeArrowheads="1"/>
          </p:cNvSpPr>
          <p:nvPr/>
        </p:nvSpPr>
        <p:spPr bwMode="auto">
          <a:xfrm>
            <a:off x="4648200" y="2667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7114" name="Oval 9"/>
          <p:cNvSpPr>
            <a:spLocks noChangeArrowheads="1"/>
          </p:cNvSpPr>
          <p:nvPr/>
        </p:nvSpPr>
        <p:spPr bwMode="auto">
          <a:xfrm>
            <a:off x="3124200" y="36576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7115" name="Oval 10"/>
          <p:cNvSpPr>
            <a:spLocks noChangeArrowheads="1"/>
          </p:cNvSpPr>
          <p:nvPr/>
        </p:nvSpPr>
        <p:spPr bwMode="auto">
          <a:xfrm>
            <a:off x="4191000" y="3429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7116" name="Oval 11"/>
          <p:cNvSpPr>
            <a:spLocks noChangeArrowheads="1"/>
          </p:cNvSpPr>
          <p:nvPr/>
        </p:nvSpPr>
        <p:spPr bwMode="auto">
          <a:xfrm>
            <a:off x="4876800" y="30480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7117" name="Oval 12"/>
          <p:cNvSpPr>
            <a:spLocks noChangeArrowheads="1"/>
          </p:cNvSpPr>
          <p:nvPr/>
        </p:nvSpPr>
        <p:spPr bwMode="auto">
          <a:xfrm>
            <a:off x="4495800" y="42672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7118" name="Oval 13"/>
          <p:cNvSpPr>
            <a:spLocks noChangeArrowheads="1"/>
          </p:cNvSpPr>
          <p:nvPr/>
        </p:nvSpPr>
        <p:spPr bwMode="auto">
          <a:xfrm>
            <a:off x="5791200" y="24384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19" name="Oval 14"/>
          <p:cNvSpPr>
            <a:spLocks noChangeArrowheads="1"/>
          </p:cNvSpPr>
          <p:nvPr/>
        </p:nvSpPr>
        <p:spPr bwMode="auto">
          <a:xfrm>
            <a:off x="5943600" y="39624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20" name="Oval 15"/>
          <p:cNvSpPr>
            <a:spLocks noChangeArrowheads="1"/>
          </p:cNvSpPr>
          <p:nvPr/>
        </p:nvSpPr>
        <p:spPr bwMode="auto">
          <a:xfrm>
            <a:off x="6096000" y="27432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21" name="Oval 16"/>
          <p:cNvSpPr>
            <a:spLocks noChangeArrowheads="1"/>
          </p:cNvSpPr>
          <p:nvPr/>
        </p:nvSpPr>
        <p:spPr bwMode="auto">
          <a:xfrm>
            <a:off x="7162800" y="28956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22" name="Oval 17"/>
          <p:cNvSpPr>
            <a:spLocks noChangeArrowheads="1"/>
          </p:cNvSpPr>
          <p:nvPr/>
        </p:nvSpPr>
        <p:spPr bwMode="auto">
          <a:xfrm>
            <a:off x="6400800" y="30480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23" name="Oval 18"/>
          <p:cNvSpPr>
            <a:spLocks noChangeArrowheads="1"/>
          </p:cNvSpPr>
          <p:nvPr/>
        </p:nvSpPr>
        <p:spPr bwMode="auto">
          <a:xfrm>
            <a:off x="5562600" y="50292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47124" name="Oval 19"/>
          <p:cNvSpPr>
            <a:spLocks noChangeArrowheads="1"/>
          </p:cNvSpPr>
          <p:nvPr/>
        </p:nvSpPr>
        <p:spPr bwMode="auto">
          <a:xfrm>
            <a:off x="6096000" y="59436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47125" name="Oval 20"/>
          <p:cNvSpPr>
            <a:spLocks noChangeArrowheads="1"/>
          </p:cNvSpPr>
          <p:nvPr/>
        </p:nvSpPr>
        <p:spPr bwMode="auto">
          <a:xfrm>
            <a:off x="6629400" y="5334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47126" name="Oval 21"/>
          <p:cNvSpPr>
            <a:spLocks noChangeArrowheads="1"/>
          </p:cNvSpPr>
          <p:nvPr/>
        </p:nvSpPr>
        <p:spPr bwMode="auto">
          <a:xfrm>
            <a:off x="8763000" y="4419600"/>
            <a:ext cx="152400" cy="152400"/>
          </a:xfrm>
          <a:prstGeom prst="ellipse">
            <a:avLst/>
          </a:prstGeom>
          <a:solidFill>
            <a:srgbClr val="990033"/>
          </a:solidFill>
          <a:ln w="9525">
            <a:solidFill>
              <a:schemeClr val="tx1"/>
            </a:solidFill>
            <a:round/>
            <a:headEnd/>
            <a:tailEnd/>
          </a:ln>
        </p:spPr>
        <p:txBody>
          <a:bodyPr wrap="none" anchor="ctr"/>
          <a:lstStyle/>
          <a:p>
            <a:endParaRPr lang="en-US"/>
          </a:p>
        </p:txBody>
      </p:sp>
      <p:sp>
        <p:nvSpPr>
          <p:cNvPr id="47127" name="Oval 22"/>
          <p:cNvSpPr>
            <a:spLocks noChangeArrowheads="1"/>
          </p:cNvSpPr>
          <p:nvPr/>
        </p:nvSpPr>
        <p:spPr bwMode="auto">
          <a:xfrm>
            <a:off x="8763000" y="4876800"/>
            <a:ext cx="152400" cy="152400"/>
          </a:xfrm>
          <a:prstGeom prst="ellipse">
            <a:avLst/>
          </a:prstGeom>
          <a:solidFill>
            <a:schemeClr val="accent1"/>
          </a:solidFill>
          <a:ln w="9525">
            <a:solidFill>
              <a:schemeClr val="tx1"/>
            </a:solidFill>
            <a:round/>
            <a:headEnd/>
            <a:tailEnd/>
          </a:ln>
        </p:spPr>
        <p:txBody>
          <a:bodyPr wrap="none" anchor="ctr"/>
          <a:lstStyle/>
          <a:p>
            <a:endParaRPr lang="en-US"/>
          </a:p>
        </p:txBody>
      </p:sp>
      <p:sp>
        <p:nvSpPr>
          <p:cNvPr id="47128" name="Oval 23"/>
          <p:cNvSpPr>
            <a:spLocks noChangeArrowheads="1"/>
          </p:cNvSpPr>
          <p:nvPr/>
        </p:nvSpPr>
        <p:spPr bwMode="auto">
          <a:xfrm>
            <a:off x="8763000" y="5334000"/>
            <a:ext cx="152400" cy="152400"/>
          </a:xfrm>
          <a:prstGeom prst="ellipse">
            <a:avLst/>
          </a:prstGeom>
          <a:solidFill>
            <a:schemeClr val="tx1"/>
          </a:solidFill>
          <a:ln w="9525">
            <a:solidFill>
              <a:schemeClr val="tx1"/>
            </a:solidFill>
            <a:round/>
            <a:headEnd/>
            <a:tailEnd/>
          </a:ln>
        </p:spPr>
        <p:txBody>
          <a:bodyPr wrap="none" anchor="ctr"/>
          <a:lstStyle/>
          <a:p>
            <a:endParaRPr lang="en-US"/>
          </a:p>
        </p:txBody>
      </p:sp>
      <p:sp>
        <p:nvSpPr>
          <p:cNvPr id="47129" name="Line 24"/>
          <p:cNvSpPr>
            <a:spLocks noChangeShapeType="1"/>
          </p:cNvSpPr>
          <p:nvPr/>
        </p:nvSpPr>
        <p:spPr bwMode="auto">
          <a:xfrm>
            <a:off x="8153400" y="1905000"/>
            <a:ext cx="0" cy="4419600"/>
          </a:xfrm>
          <a:prstGeom prst="line">
            <a:avLst/>
          </a:prstGeom>
          <a:noFill/>
          <a:ln w="28575">
            <a:solidFill>
              <a:schemeClr val="tx1"/>
            </a:solidFill>
            <a:round/>
            <a:headEnd/>
            <a:tailEnd/>
          </a:ln>
        </p:spPr>
        <p:txBody>
          <a:bodyPr wrap="none" anchor="ctr"/>
          <a:lstStyle/>
          <a:p>
            <a:endParaRPr lang="en-GB"/>
          </a:p>
        </p:txBody>
      </p:sp>
      <p:sp>
        <p:nvSpPr>
          <p:cNvPr id="47130" name="Text Box 25"/>
          <p:cNvSpPr txBox="1">
            <a:spLocks noChangeArrowheads="1"/>
          </p:cNvSpPr>
          <p:nvPr/>
        </p:nvSpPr>
        <p:spPr bwMode="auto">
          <a:xfrm>
            <a:off x="8915400" y="4281488"/>
            <a:ext cx="1516634"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Government</a:t>
            </a:r>
            <a:endParaRPr lang="en-US" sz="1400">
              <a:latin typeface="Rockwell" pitchFamily="18" charset="0"/>
              <a:ea typeface="MS PGothic" pitchFamily="34" charset="-128"/>
              <a:cs typeface="Arial Unicode MS" pitchFamily="34" charset="-128"/>
            </a:endParaRPr>
          </a:p>
        </p:txBody>
      </p:sp>
      <p:sp>
        <p:nvSpPr>
          <p:cNvPr id="47131" name="Text Box 26"/>
          <p:cNvSpPr txBox="1">
            <a:spLocks noChangeArrowheads="1"/>
          </p:cNvSpPr>
          <p:nvPr/>
        </p:nvSpPr>
        <p:spPr bwMode="auto">
          <a:xfrm>
            <a:off x="8915401" y="4800600"/>
            <a:ext cx="1013419"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Science</a:t>
            </a:r>
            <a:endParaRPr lang="en-US" sz="1400">
              <a:latin typeface="Rockwell" pitchFamily="18" charset="0"/>
              <a:ea typeface="MS PGothic" pitchFamily="34" charset="-128"/>
              <a:cs typeface="Arial Unicode MS" pitchFamily="34" charset="-128"/>
            </a:endParaRPr>
          </a:p>
        </p:txBody>
      </p:sp>
      <p:sp>
        <p:nvSpPr>
          <p:cNvPr id="47132" name="Text Box 27"/>
          <p:cNvSpPr txBox="1">
            <a:spLocks noChangeArrowheads="1"/>
          </p:cNvSpPr>
          <p:nvPr/>
        </p:nvSpPr>
        <p:spPr bwMode="auto">
          <a:xfrm>
            <a:off x="8915401" y="5257800"/>
            <a:ext cx="620939" cy="369332"/>
          </a:xfrm>
          <a:prstGeom prst="rect">
            <a:avLst/>
          </a:prstGeom>
          <a:noFill/>
          <a:ln w="9525">
            <a:noFill/>
            <a:miter lim="800000"/>
            <a:headEnd/>
            <a:tailEnd/>
          </a:ln>
        </p:spPr>
        <p:txBody>
          <a:bodyPr wrap="none">
            <a:spAutoFit/>
          </a:bodyPr>
          <a:lstStyle/>
          <a:p>
            <a:pPr eaLnBrk="0" hangingPunct="0">
              <a:spcBef>
                <a:spcPct val="20000"/>
              </a:spcBef>
            </a:pPr>
            <a:r>
              <a:rPr lang="en-US">
                <a:latin typeface="Rockwell" pitchFamily="18" charset="0"/>
                <a:ea typeface="MS PGothic" pitchFamily="34" charset="-128"/>
                <a:cs typeface="Arial Unicode MS" pitchFamily="34" charset="-128"/>
              </a:rPr>
              <a:t>Arts</a:t>
            </a:r>
            <a:endParaRPr lang="en-US" sz="1400">
              <a:latin typeface="Rockwell" pitchFamily="18" charset="0"/>
              <a:ea typeface="MS PGothic" pitchFamily="34" charset="-128"/>
              <a:cs typeface="Arial Unicode MS" pitchFamily="34" charset="-128"/>
            </a:endParaRPr>
          </a:p>
        </p:txBody>
      </p:sp>
      <p:sp>
        <p:nvSpPr>
          <p:cNvPr id="47133" name="Freeform 32"/>
          <p:cNvSpPr>
            <a:spLocks/>
          </p:cNvSpPr>
          <p:nvPr/>
        </p:nvSpPr>
        <p:spPr bwMode="auto">
          <a:xfrm>
            <a:off x="3546475" y="2241551"/>
            <a:ext cx="1766888" cy="3992563"/>
          </a:xfrm>
          <a:custGeom>
            <a:avLst/>
            <a:gdLst>
              <a:gd name="T0" fmla="*/ 2147483647 w 1113"/>
              <a:gd name="T1" fmla="*/ 0 h 2515"/>
              <a:gd name="T2" fmla="*/ 2147483647 w 1113"/>
              <a:gd name="T3" fmla="*/ 2147483647 h 2515"/>
              <a:gd name="T4" fmla="*/ 2147483647 w 1113"/>
              <a:gd name="T5" fmla="*/ 2147483647 h 2515"/>
              <a:gd name="T6" fmla="*/ 2147483647 w 1113"/>
              <a:gd name="T7" fmla="*/ 2147483647 h 2515"/>
              <a:gd name="T8" fmla="*/ 2147483647 w 1113"/>
              <a:gd name="T9" fmla="*/ 2147483647 h 2515"/>
              <a:gd name="T10" fmla="*/ 2147483647 w 1113"/>
              <a:gd name="T11" fmla="*/ 2147483647 h 2515"/>
              <a:gd name="T12" fmla="*/ 2147483647 w 1113"/>
              <a:gd name="T13" fmla="*/ 2147483647 h 2515"/>
              <a:gd name="T14" fmla="*/ 2147483647 w 1113"/>
              <a:gd name="T15" fmla="*/ 2147483647 h 2515"/>
              <a:gd name="T16" fmla="*/ 2147483647 w 1113"/>
              <a:gd name="T17" fmla="*/ 2147483647 h 2515"/>
              <a:gd name="T18" fmla="*/ 2147483647 w 1113"/>
              <a:gd name="T19" fmla="*/ 2147483647 h 2515"/>
              <a:gd name="T20" fmla="*/ 2147483647 w 1113"/>
              <a:gd name="T21" fmla="*/ 2147483647 h 2515"/>
              <a:gd name="T22" fmla="*/ 2147483647 w 1113"/>
              <a:gd name="T23" fmla="*/ 2147483647 h 2515"/>
              <a:gd name="T24" fmla="*/ 2147483647 w 1113"/>
              <a:gd name="T25" fmla="*/ 2147483647 h 2515"/>
              <a:gd name="T26" fmla="*/ 2147483647 w 1113"/>
              <a:gd name="T27" fmla="*/ 2147483647 h 2515"/>
              <a:gd name="T28" fmla="*/ 2147483647 w 1113"/>
              <a:gd name="T29" fmla="*/ 2147483647 h 2515"/>
              <a:gd name="T30" fmla="*/ 2147483647 w 1113"/>
              <a:gd name="T31" fmla="*/ 2147483647 h 2515"/>
              <a:gd name="T32" fmla="*/ 2147483647 w 1113"/>
              <a:gd name="T33" fmla="*/ 2147483647 h 2515"/>
              <a:gd name="T34" fmla="*/ 2147483647 w 1113"/>
              <a:gd name="T35" fmla="*/ 2147483647 h 2515"/>
              <a:gd name="T36" fmla="*/ 2147483647 w 1113"/>
              <a:gd name="T37" fmla="*/ 2147483647 h 2515"/>
              <a:gd name="T38" fmla="*/ 2147483647 w 1113"/>
              <a:gd name="T39" fmla="*/ 2147483647 h 2515"/>
              <a:gd name="T40" fmla="*/ 2147483647 w 1113"/>
              <a:gd name="T41" fmla="*/ 2147483647 h 2515"/>
              <a:gd name="T42" fmla="*/ 2147483647 w 1113"/>
              <a:gd name="T43" fmla="*/ 2147483647 h 2515"/>
              <a:gd name="T44" fmla="*/ 2147483647 w 1113"/>
              <a:gd name="T45" fmla="*/ 2147483647 h 2515"/>
              <a:gd name="T46" fmla="*/ 2147483647 w 1113"/>
              <a:gd name="T47" fmla="*/ 2147483647 h 2515"/>
              <a:gd name="T48" fmla="*/ 2147483647 w 1113"/>
              <a:gd name="T49" fmla="*/ 2147483647 h 2515"/>
              <a:gd name="T50" fmla="*/ 2147483647 w 1113"/>
              <a:gd name="T51" fmla="*/ 2147483647 h 2515"/>
              <a:gd name="T52" fmla="*/ 2147483647 w 1113"/>
              <a:gd name="T53" fmla="*/ 2147483647 h 2515"/>
              <a:gd name="T54" fmla="*/ 2147483647 w 1113"/>
              <a:gd name="T55" fmla="*/ 2147483647 h 2515"/>
              <a:gd name="T56" fmla="*/ 2147483647 w 1113"/>
              <a:gd name="T57" fmla="*/ 2147483647 h 2515"/>
              <a:gd name="T58" fmla="*/ 0 w 1113"/>
              <a:gd name="T59" fmla="*/ 2147483647 h 251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13"/>
              <a:gd name="T91" fmla="*/ 0 h 2515"/>
              <a:gd name="T92" fmla="*/ 1113 w 1113"/>
              <a:gd name="T93" fmla="*/ 2515 h 251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13" h="2515">
                <a:moveTo>
                  <a:pt x="876" y="0"/>
                </a:moveTo>
                <a:cubicBezTo>
                  <a:pt x="887" y="16"/>
                  <a:pt x="897" y="32"/>
                  <a:pt x="908" y="48"/>
                </a:cubicBezTo>
                <a:cubicBezTo>
                  <a:pt x="914" y="56"/>
                  <a:pt x="925" y="73"/>
                  <a:pt x="925" y="73"/>
                </a:cubicBezTo>
                <a:cubicBezTo>
                  <a:pt x="935" y="104"/>
                  <a:pt x="959" y="117"/>
                  <a:pt x="973" y="146"/>
                </a:cubicBezTo>
                <a:cubicBezTo>
                  <a:pt x="997" y="195"/>
                  <a:pt x="1031" y="244"/>
                  <a:pt x="1071" y="284"/>
                </a:cubicBezTo>
                <a:cubicBezTo>
                  <a:pt x="1076" y="300"/>
                  <a:pt x="1082" y="316"/>
                  <a:pt x="1087" y="332"/>
                </a:cubicBezTo>
                <a:cubicBezTo>
                  <a:pt x="1090" y="340"/>
                  <a:pt x="1092" y="349"/>
                  <a:pt x="1095" y="357"/>
                </a:cubicBezTo>
                <a:cubicBezTo>
                  <a:pt x="1098" y="365"/>
                  <a:pt x="1103" y="381"/>
                  <a:pt x="1103" y="381"/>
                </a:cubicBezTo>
                <a:cubicBezTo>
                  <a:pt x="1109" y="426"/>
                  <a:pt x="1101" y="461"/>
                  <a:pt x="1111" y="503"/>
                </a:cubicBezTo>
                <a:cubicBezTo>
                  <a:pt x="1098" y="567"/>
                  <a:pt x="1113" y="657"/>
                  <a:pt x="1062" y="705"/>
                </a:cubicBezTo>
                <a:cubicBezTo>
                  <a:pt x="1033" y="794"/>
                  <a:pt x="1078" y="662"/>
                  <a:pt x="1038" y="754"/>
                </a:cubicBezTo>
                <a:cubicBezTo>
                  <a:pt x="1031" y="770"/>
                  <a:pt x="1022" y="803"/>
                  <a:pt x="1022" y="803"/>
                </a:cubicBezTo>
                <a:cubicBezTo>
                  <a:pt x="1030" y="879"/>
                  <a:pt x="1043" y="954"/>
                  <a:pt x="1054" y="1030"/>
                </a:cubicBezTo>
                <a:cubicBezTo>
                  <a:pt x="1064" y="1097"/>
                  <a:pt x="1056" y="1059"/>
                  <a:pt x="1071" y="1103"/>
                </a:cubicBezTo>
                <a:cubicBezTo>
                  <a:pt x="1077" y="1119"/>
                  <a:pt x="1087" y="1152"/>
                  <a:pt x="1087" y="1152"/>
                </a:cubicBezTo>
                <a:cubicBezTo>
                  <a:pt x="1093" y="1193"/>
                  <a:pt x="1101" y="1226"/>
                  <a:pt x="1111" y="1265"/>
                </a:cubicBezTo>
                <a:cubicBezTo>
                  <a:pt x="1110" y="1275"/>
                  <a:pt x="1107" y="1334"/>
                  <a:pt x="1095" y="1354"/>
                </a:cubicBezTo>
                <a:cubicBezTo>
                  <a:pt x="1075" y="1389"/>
                  <a:pt x="1039" y="1406"/>
                  <a:pt x="1014" y="1436"/>
                </a:cubicBezTo>
                <a:cubicBezTo>
                  <a:pt x="992" y="1463"/>
                  <a:pt x="973" y="1492"/>
                  <a:pt x="949" y="1517"/>
                </a:cubicBezTo>
                <a:cubicBezTo>
                  <a:pt x="930" y="1575"/>
                  <a:pt x="834" y="1667"/>
                  <a:pt x="779" y="1703"/>
                </a:cubicBezTo>
                <a:cubicBezTo>
                  <a:pt x="758" y="1734"/>
                  <a:pt x="740" y="1766"/>
                  <a:pt x="714" y="1793"/>
                </a:cubicBezTo>
                <a:cubicBezTo>
                  <a:pt x="688" y="1862"/>
                  <a:pt x="613" y="1915"/>
                  <a:pt x="559" y="1963"/>
                </a:cubicBezTo>
                <a:cubicBezTo>
                  <a:pt x="475" y="2037"/>
                  <a:pt x="543" y="1992"/>
                  <a:pt x="486" y="2028"/>
                </a:cubicBezTo>
                <a:cubicBezTo>
                  <a:pt x="459" y="2068"/>
                  <a:pt x="452" y="2084"/>
                  <a:pt x="413" y="2109"/>
                </a:cubicBezTo>
                <a:cubicBezTo>
                  <a:pt x="391" y="2142"/>
                  <a:pt x="365" y="2177"/>
                  <a:pt x="332" y="2198"/>
                </a:cubicBezTo>
                <a:cubicBezTo>
                  <a:pt x="299" y="2247"/>
                  <a:pt x="243" y="2288"/>
                  <a:pt x="194" y="2320"/>
                </a:cubicBezTo>
                <a:cubicBezTo>
                  <a:pt x="175" y="2348"/>
                  <a:pt x="158" y="2367"/>
                  <a:pt x="129" y="2385"/>
                </a:cubicBezTo>
                <a:cubicBezTo>
                  <a:pt x="106" y="2419"/>
                  <a:pt x="67" y="2451"/>
                  <a:pt x="32" y="2474"/>
                </a:cubicBezTo>
                <a:cubicBezTo>
                  <a:pt x="27" y="2482"/>
                  <a:pt x="22" y="2490"/>
                  <a:pt x="16" y="2498"/>
                </a:cubicBezTo>
                <a:cubicBezTo>
                  <a:pt x="11" y="2504"/>
                  <a:pt x="0" y="2515"/>
                  <a:pt x="0" y="2515"/>
                </a:cubicBezTo>
              </a:path>
            </a:pathLst>
          </a:custGeom>
          <a:noFill/>
          <a:ln w="38100">
            <a:solidFill>
              <a:schemeClr val="tx1"/>
            </a:solidFill>
            <a:miter lim="800000"/>
            <a:headEnd/>
            <a:tailEnd/>
          </a:ln>
        </p:spPr>
        <p:txBody>
          <a:bodyPr wrap="none" anchor="ctr"/>
          <a:lstStyle/>
          <a:p>
            <a:endParaRPr lang="en-GB"/>
          </a:p>
        </p:txBody>
      </p:sp>
      <p:sp>
        <p:nvSpPr>
          <p:cNvPr id="47134" name="Freeform 33"/>
          <p:cNvSpPr>
            <a:spLocks/>
          </p:cNvSpPr>
          <p:nvPr/>
        </p:nvSpPr>
        <p:spPr bwMode="auto">
          <a:xfrm>
            <a:off x="5284789" y="4121151"/>
            <a:ext cx="2549525" cy="385763"/>
          </a:xfrm>
          <a:custGeom>
            <a:avLst/>
            <a:gdLst>
              <a:gd name="T0" fmla="*/ 0 w 1606"/>
              <a:gd name="T1" fmla="*/ 2147483647 h 243"/>
              <a:gd name="T2" fmla="*/ 2147483647 w 1606"/>
              <a:gd name="T3" fmla="*/ 2147483647 h 243"/>
              <a:gd name="T4" fmla="*/ 2147483647 w 1606"/>
              <a:gd name="T5" fmla="*/ 2147483647 h 243"/>
              <a:gd name="T6" fmla="*/ 2147483647 w 1606"/>
              <a:gd name="T7" fmla="*/ 2147483647 h 243"/>
              <a:gd name="T8" fmla="*/ 2147483647 w 1606"/>
              <a:gd name="T9" fmla="*/ 2147483647 h 243"/>
              <a:gd name="T10" fmla="*/ 2147483647 w 1606"/>
              <a:gd name="T11" fmla="*/ 2147483647 h 243"/>
              <a:gd name="T12" fmla="*/ 2147483647 w 1606"/>
              <a:gd name="T13" fmla="*/ 2147483647 h 243"/>
              <a:gd name="T14" fmla="*/ 2147483647 w 1606"/>
              <a:gd name="T15" fmla="*/ 2147483647 h 243"/>
              <a:gd name="T16" fmla="*/ 2147483647 w 1606"/>
              <a:gd name="T17" fmla="*/ 2147483647 h 243"/>
              <a:gd name="T18" fmla="*/ 2147483647 w 1606"/>
              <a:gd name="T19" fmla="*/ 2147483647 h 243"/>
              <a:gd name="T20" fmla="*/ 2147483647 w 1606"/>
              <a:gd name="T21" fmla="*/ 2147483647 h 243"/>
              <a:gd name="T22" fmla="*/ 2147483647 w 1606"/>
              <a:gd name="T23" fmla="*/ 2147483647 h 243"/>
              <a:gd name="T24" fmla="*/ 2147483647 w 1606"/>
              <a:gd name="T25" fmla="*/ 2147483647 h 243"/>
              <a:gd name="T26" fmla="*/ 2147483647 w 1606"/>
              <a:gd name="T27" fmla="*/ 0 h 24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06"/>
              <a:gd name="T43" fmla="*/ 0 h 243"/>
              <a:gd name="T44" fmla="*/ 1606 w 1606"/>
              <a:gd name="T45" fmla="*/ 243 h 24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06" h="243">
                <a:moveTo>
                  <a:pt x="0" y="170"/>
                </a:moveTo>
                <a:cubicBezTo>
                  <a:pt x="11" y="173"/>
                  <a:pt x="21" y="178"/>
                  <a:pt x="32" y="179"/>
                </a:cubicBezTo>
                <a:cubicBezTo>
                  <a:pt x="70" y="183"/>
                  <a:pt x="108" y="180"/>
                  <a:pt x="146" y="187"/>
                </a:cubicBezTo>
                <a:cubicBezTo>
                  <a:pt x="155" y="189"/>
                  <a:pt x="161" y="199"/>
                  <a:pt x="170" y="203"/>
                </a:cubicBezTo>
                <a:cubicBezTo>
                  <a:pt x="204" y="218"/>
                  <a:pt x="248" y="234"/>
                  <a:pt x="284" y="243"/>
                </a:cubicBezTo>
                <a:cubicBezTo>
                  <a:pt x="405" y="237"/>
                  <a:pt x="521" y="226"/>
                  <a:pt x="641" y="211"/>
                </a:cubicBezTo>
                <a:cubicBezTo>
                  <a:pt x="676" y="199"/>
                  <a:pt x="711" y="191"/>
                  <a:pt x="746" y="179"/>
                </a:cubicBezTo>
                <a:cubicBezTo>
                  <a:pt x="783" y="154"/>
                  <a:pt x="825" y="136"/>
                  <a:pt x="868" y="122"/>
                </a:cubicBezTo>
                <a:cubicBezTo>
                  <a:pt x="884" y="117"/>
                  <a:pt x="917" y="106"/>
                  <a:pt x="917" y="106"/>
                </a:cubicBezTo>
                <a:cubicBezTo>
                  <a:pt x="1013" y="112"/>
                  <a:pt x="1098" y="127"/>
                  <a:pt x="1192" y="146"/>
                </a:cubicBezTo>
                <a:cubicBezTo>
                  <a:pt x="1254" y="134"/>
                  <a:pt x="1288" y="92"/>
                  <a:pt x="1347" y="73"/>
                </a:cubicBezTo>
                <a:cubicBezTo>
                  <a:pt x="1395" y="41"/>
                  <a:pt x="1462" y="43"/>
                  <a:pt x="1517" y="24"/>
                </a:cubicBezTo>
                <a:cubicBezTo>
                  <a:pt x="1533" y="18"/>
                  <a:pt x="1549" y="11"/>
                  <a:pt x="1566" y="8"/>
                </a:cubicBezTo>
                <a:cubicBezTo>
                  <a:pt x="1579" y="5"/>
                  <a:pt x="1606" y="0"/>
                  <a:pt x="1606" y="0"/>
                </a:cubicBezTo>
              </a:path>
            </a:pathLst>
          </a:custGeom>
          <a:noFill/>
          <a:ln w="38100">
            <a:solidFill>
              <a:schemeClr val="tx1"/>
            </a:solidFill>
            <a:miter lim="800000"/>
            <a:headEnd/>
            <a:tailEnd/>
          </a:ln>
        </p:spPr>
        <p:txBody>
          <a:bodyPr wrap="none" anchor="ctr"/>
          <a:lstStyle/>
          <a:p>
            <a:endParaRPr lang="en-GB"/>
          </a:p>
        </p:txBody>
      </p:sp>
      <p:sp>
        <p:nvSpPr>
          <p:cNvPr id="47135" name="Text Box 34"/>
          <p:cNvSpPr txBox="1">
            <a:spLocks noChangeArrowheads="1"/>
          </p:cNvSpPr>
          <p:nvPr/>
        </p:nvSpPr>
        <p:spPr bwMode="auto">
          <a:xfrm>
            <a:off x="8610600" y="1828800"/>
            <a:ext cx="1600200" cy="2014538"/>
          </a:xfrm>
          <a:prstGeom prst="rect">
            <a:avLst/>
          </a:prstGeom>
          <a:noFill/>
          <a:ln w="9525">
            <a:noFill/>
            <a:miter lim="800000"/>
            <a:headEnd/>
            <a:tailEnd/>
          </a:ln>
        </p:spPr>
        <p:txBody>
          <a:bodyPr>
            <a:spAutoFit/>
          </a:bodyPr>
          <a:lstStyle/>
          <a:p>
            <a:pPr>
              <a:spcBef>
                <a:spcPct val="50000"/>
              </a:spcBef>
            </a:pPr>
            <a:r>
              <a:rPr lang="en-US">
                <a:latin typeface="Lucida Sans" pitchFamily="34" charset="0"/>
                <a:ea typeface="MS PGothic" pitchFamily="34" charset="-128"/>
                <a:cs typeface="Arial Unicode MS" pitchFamily="34" charset="-128"/>
              </a:rPr>
              <a:t>Boundaries are in principle arbitrary surfaces – but usually polyhedra</a:t>
            </a:r>
          </a:p>
        </p:txBody>
      </p:sp>
      <p:sp>
        <p:nvSpPr>
          <p:cNvPr id="47136" name="TextBox 31"/>
          <p:cNvSpPr txBox="1">
            <a:spLocks noChangeArrowheads="1"/>
          </p:cNvSpPr>
          <p:nvPr/>
        </p:nvSpPr>
        <p:spPr bwMode="auto">
          <a:xfrm>
            <a:off x="930736" y="5907228"/>
            <a:ext cx="9568527" cy="707886"/>
          </a:xfrm>
          <a:prstGeom prst="rect">
            <a:avLst/>
          </a:prstGeom>
          <a:solidFill>
            <a:srgbClr val="FFCF01"/>
          </a:solidFill>
          <a:ln w="9525">
            <a:noFill/>
            <a:miter lim="800000"/>
            <a:headEnd/>
            <a:tailEnd/>
          </a:ln>
        </p:spPr>
        <p:txBody>
          <a:bodyPr wrap="square">
            <a:spAutoFit/>
          </a:bodyPr>
          <a:lstStyle/>
          <a:p>
            <a:r>
              <a:rPr lang="en-US" sz="2000" dirty="0" err="1">
                <a:ea typeface="Arial Unicode MS" pitchFamily="34" charset="-128"/>
                <a:cs typeface="Arial Unicode MS" pitchFamily="34" charset="-128"/>
              </a:rPr>
              <a:t>kNN</a:t>
            </a:r>
            <a:r>
              <a:rPr lang="en-US" sz="2000" dirty="0">
                <a:ea typeface="Arial Unicode MS" pitchFamily="34" charset="-128"/>
                <a:cs typeface="Arial Unicode MS" pitchFamily="34" charset="-128"/>
              </a:rPr>
              <a:t> gives locally defined decision boundaries between classes – far away points do not influence each classification decision (unlike in Naïve Bayes, </a:t>
            </a:r>
            <a:r>
              <a:rPr lang="en-US" sz="2000" dirty="0" err="1">
                <a:ea typeface="Arial Unicode MS" pitchFamily="34" charset="-128"/>
                <a:cs typeface="Arial Unicode MS" pitchFamily="34" charset="-128"/>
              </a:rPr>
              <a:t>Rocchio</a:t>
            </a:r>
            <a:r>
              <a:rPr lang="en-US" sz="2000" dirty="0">
                <a:ea typeface="Arial Unicode MS" pitchFamily="34" charset="-128"/>
                <a:cs typeface="Arial Unicode MS" pitchFamily="34" charset="-128"/>
              </a:rPr>
              <a:t>, etc.)</a:t>
            </a:r>
          </a:p>
        </p:txBody>
      </p:sp>
      <p:sp>
        <p:nvSpPr>
          <p:cNvPr id="47137" name="TextBox 32"/>
          <p:cNvSpPr txBox="1">
            <a:spLocks noChangeArrowheads="1"/>
          </p:cNvSpPr>
          <p:nvPr/>
        </p:nvSpPr>
        <p:spPr bwMode="auto">
          <a:xfrm>
            <a:off x="9144001" y="-33338"/>
            <a:ext cx="1033463" cy="338138"/>
          </a:xfrm>
          <a:prstGeom prst="rect">
            <a:avLst/>
          </a:prstGeom>
          <a:noFill/>
          <a:ln w="9525">
            <a:noFill/>
            <a:miter lim="800000"/>
            <a:headEnd/>
            <a:tailEnd/>
          </a:ln>
        </p:spPr>
        <p:txBody>
          <a:bodyPr wrap="none" anchor="ctr">
            <a:spAutoFit/>
          </a:bodyPr>
          <a:lstStyle/>
          <a:p>
            <a:r>
              <a:rPr lang="en-US" sz="1600">
                <a:solidFill>
                  <a:srgbClr val="FBFCFF"/>
                </a:solidFill>
                <a:latin typeface="Lucida Sans" pitchFamily="34" charset="0"/>
                <a:ea typeface="MS PGothic" pitchFamily="34" charset="-128"/>
                <a:cs typeface="Arial Unicode MS" pitchFamily="34" charset="-128"/>
              </a:rPr>
              <a:t>Sec.14.3</a:t>
            </a:r>
          </a:p>
        </p:txBody>
      </p:sp>
      <p:sp>
        <p:nvSpPr>
          <p:cNvPr id="2" name="Footer Placeholder 1">
            <a:extLst>
              <a:ext uri="{FF2B5EF4-FFF2-40B4-BE49-F238E27FC236}">
                <a16:creationId xmlns:a16="http://schemas.microsoft.com/office/drawing/2014/main" id="{39A2E3C6-34EF-AD43-830A-99DEB7DB322E}"/>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33923142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96003" name="Rectangle 3"/>
          <p:cNvSpPr>
            <a:spLocks noGrp="1" noChangeArrowheads="1"/>
          </p:cNvSpPr>
          <p:nvPr>
            <p:ph type="title"/>
          </p:nvPr>
        </p:nvSpPr>
        <p:spPr/>
        <p:txBody>
          <a:bodyPr/>
          <a:lstStyle/>
          <a:p>
            <a:r>
              <a:rPr lang="en-US" dirty="0"/>
              <a:t>Example: k=6 (6NN)</a:t>
            </a:r>
          </a:p>
        </p:txBody>
      </p:sp>
      <p:sp>
        <p:nvSpPr>
          <p:cNvPr id="896004" name="Rectangle 4"/>
          <p:cNvSpPr>
            <a:spLocks noChangeArrowheads="1"/>
          </p:cNvSpPr>
          <p:nvPr/>
        </p:nvSpPr>
        <p:spPr bwMode="auto">
          <a:xfrm>
            <a:off x="2209800" y="1981200"/>
            <a:ext cx="7772400" cy="4114800"/>
          </a:xfrm>
          <a:prstGeom prst="rect">
            <a:avLst/>
          </a:prstGeom>
          <a:noFill/>
          <a:ln w="9525">
            <a:noFill/>
            <a:miter lim="800000"/>
            <a:headEnd/>
            <a:tailEnd/>
          </a:ln>
          <a:effectLst/>
        </p:spPr>
        <p:txBody>
          <a:bodyPr/>
          <a:lstStyle/>
          <a:p>
            <a:pPr marL="342900" indent="-342900"/>
            <a:endParaRPr lang="en-US"/>
          </a:p>
        </p:txBody>
      </p:sp>
      <p:sp>
        <p:nvSpPr>
          <p:cNvPr id="896005" name="Oval 5"/>
          <p:cNvSpPr>
            <a:spLocks noChangeArrowheads="1"/>
          </p:cNvSpPr>
          <p:nvPr/>
        </p:nvSpPr>
        <p:spPr bwMode="auto">
          <a:xfrm>
            <a:off x="2763838" y="2138363"/>
            <a:ext cx="152400" cy="152400"/>
          </a:xfrm>
          <a:prstGeom prst="ellipse">
            <a:avLst/>
          </a:prstGeom>
          <a:solidFill>
            <a:srgbClr val="66FF33"/>
          </a:solidFill>
          <a:ln w="9525">
            <a:solidFill>
              <a:schemeClr val="tx1"/>
            </a:solidFill>
            <a:round/>
            <a:headEnd/>
            <a:tailEnd/>
          </a:ln>
          <a:effectLst/>
        </p:spPr>
        <p:txBody>
          <a:bodyPr wrap="none" anchor="ctr"/>
          <a:lstStyle/>
          <a:p>
            <a:endParaRPr lang="en-GB"/>
          </a:p>
        </p:txBody>
      </p:sp>
      <p:sp>
        <p:nvSpPr>
          <p:cNvPr id="896006" name="Oval 6"/>
          <p:cNvSpPr>
            <a:spLocks noChangeArrowheads="1"/>
          </p:cNvSpPr>
          <p:nvPr/>
        </p:nvSpPr>
        <p:spPr bwMode="auto">
          <a:xfrm>
            <a:off x="4973638" y="2824163"/>
            <a:ext cx="152400" cy="152400"/>
          </a:xfrm>
          <a:prstGeom prst="ellipse">
            <a:avLst/>
          </a:prstGeom>
          <a:solidFill>
            <a:srgbClr val="FF0000"/>
          </a:solidFill>
          <a:ln w="9525">
            <a:solidFill>
              <a:srgbClr val="FF0000"/>
            </a:solidFill>
            <a:round/>
            <a:headEnd/>
            <a:tailEnd/>
          </a:ln>
          <a:effectLst/>
        </p:spPr>
        <p:txBody>
          <a:bodyPr wrap="none" anchor="ctr"/>
          <a:lstStyle/>
          <a:p>
            <a:endParaRPr lang="en-GB"/>
          </a:p>
        </p:txBody>
      </p:sp>
      <p:sp>
        <p:nvSpPr>
          <p:cNvPr id="896007" name="Oval 7"/>
          <p:cNvSpPr>
            <a:spLocks noChangeArrowheads="1"/>
          </p:cNvSpPr>
          <p:nvPr/>
        </p:nvSpPr>
        <p:spPr bwMode="auto">
          <a:xfrm>
            <a:off x="5507038" y="4348163"/>
            <a:ext cx="152400" cy="152400"/>
          </a:xfrm>
          <a:prstGeom prst="ellipse">
            <a:avLst/>
          </a:prstGeom>
          <a:solidFill>
            <a:schemeClr val="tx1"/>
          </a:solidFill>
          <a:ln w="9525">
            <a:solidFill>
              <a:schemeClr val="tx1"/>
            </a:solidFill>
            <a:round/>
            <a:headEnd/>
            <a:tailEnd/>
          </a:ln>
          <a:effectLst/>
        </p:spPr>
        <p:txBody>
          <a:bodyPr wrap="none" anchor="ctr"/>
          <a:lstStyle/>
          <a:p>
            <a:endParaRPr lang="en-GB"/>
          </a:p>
        </p:txBody>
      </p:sp>
      <p:sp>
        <p:nvSpPr>
          <p:cNvPr id="896008" name="Oval 8"/>
          <p:cNvSpPr>
            <a:spLocks noChangeArrowheads="1"/>
          </p:cNvSpPr>
          <p:nvPr/>
        </p:nvSpPr>
        <p:spPr bwMode="auto">
          <a:xfrm>
            <a:off x="2916238" y="2671763"/>
            <a:ext cx="152400" cy="152400"/>
          </a:xfrm>
          <a:prstGeom prst="ellipse">
            <a:avLst/>
          </a:prstGeom>
          <a:solidFill>
            <a:srgbClr val="66FF33"/>
          </a:solidFill>
          <a:ln w="9525">
            <a:solidFill>
              <a:schemeClr val="tx1"/>
            </a:solidFill>
            <a:round/>
            <a:headEnd/>
            <a:tailEnd/>
          </a:ln>
          <a:effectLst/>
        </p:spPr>
        <p:txBody>
          <a:bodyPr wrap="none" anchor="ctr"/>
          <a:lstStyle/>
          <a:p>
            <a:endParaRPr lang="en-GB"/>
          </a:p>
        </p:txBody>
      </p:sp>
      <p:sp>
        <p:nvSpPr>
          <p:cNvPr id="896009" name="Oval 9"/>
          <p:cNvSpPr>
            <a:spLocks noChangeArrowheads="1"/>
          </p:cNvSpPr>
          <p:nvPr/>
        </p:nvSpPr>
        <p:spPr bwMode="auto">
          <a:xfrm>
            <a:off x="3068638" y="3738563"/>
            <a:ext cx="152400" cy="152400"/>
          </a:xfrm>
          <a:prstGeom prst="ellipse">
            <a:avLst/>
          </a:prstGeom>
          <a:solidFill>
            <a:srgbClr val="66FF33"/>
          </a:solidFill>
          <a:ln w="9525">
            <a:solidFill>
              <a:schemeClr val="tx1"/>
            </a:solidFill>
            <a:round/>
            <a:headEnd/>
            <a:tailEnd/>
          </a:ln>
          <a:effectLst/>
        </p:spPr>
        <p:txBody>
          <a:bodyPr wrap="none" anchor="ctr"/>
          <a:lstStyle/>
          <a:p>
            <a:endParaRPr lang="en-GB"/>
          </a:p>
        </p:txBody>
      </p:sp>
      <p:sp>
        <p:nvSpPr>
          <p:cNvPr id="896010" name="Oval 10"/>
          <p:cNvSpPr>
            <a:spLocks noChangeArrowheads="1"/>
          </p:cNvSpPr>
          <p:nvPr/>
        </p:nvSpPr>
        <p:spPr bwMode="auto">
          <a:xfrm>
            <a:off x="3983038" y="2138363"/>
            <a:ext cx="152400" cy="152400"/>
          </a:xfrm>
          <a:prstGeom prst="ellipse">
            <a:avLst/>
          </a:prstGeom>
          <a:solidFill>
            <a:srgbClr val="66FF33"/>
          </a:solidFill>
          <a:ln w="9525">
            <a:solidFill>
              <a:schemeClr val="tx1"/>
            </a:solidFill>
            <a:round/>
            <a:headEnd/>
            <a:tailEnd/>
          </a:ln>
          <a:effectLst/>
        </p:spPr>
        <p:txBody>
          <a:bodyPr wrap="none" anchor="ctr"/>
          <a:lstStyle/>
          <a:p>
            <a:endParaRPr lang="en-GB"/>
          </a:p>
        </p:txBody>
      </p:sp>
      <p:sp>
        <p:nvSpPr>
          <p:cNvPr id="896011" name="Oval 11"/>
          <p:cNvSpPr>
            <a:spLocks noChangeArrowheads="1"/>
          </p:cNvSpPr>
          <p:nvPr/>
        </p:nvSpPr>
        <p:spPr bwMode="auto">
          <a:xfrm>
            <a:off x="2459038" y="3128963"/>
            <a:ext cx="152400" cy="152400"/>
          </a:xfrm>
          <a:prstGeom prst="ellipse">
            <a:avLst/>
          </a:prstGeom>
          <a:solidFill>
            <a:srgbClr val="66FF33"/>
          </a:solidFill>
          <a:ln w="9525">
            <a:solidFill>
              <a:schemeClr val="tx1"/>
            </a:solidFill>
            <a:round/>
            <a:headEnd/>
            <a:tailEnd/>
          </a:ln>
          <a:effectLst/>
        </p:spPr>
        <p:txBody>
          <a:bodyPr wrap="none" anchor="ctr"/>
          <a:lstStyle/>
          <a:p>
            <a:endParaRPr lang="en-GB"/>
          </a:p>
        </p:txBody>
      </p:sp>
      <p:sp>
        <p:nvSpPr>
          <p:cNvPr id="896012" name="Oval 12"/>
          <p:cNvSpPr>
            <a:spLocks noChangeArrowheads="1"/>
          </p:cNvSpPr>
          <p:nvPr/>
        </p:nvSpPr>
        <p:spPr bwMode="auto">
          <a:xfrm>
            <a:off x="3525838" y="2900363"/>
            <a:ext cx="152400" cy="152400"/>
          </a:xfrm>
          <a:prstGeom prst="ellipse">
            <a:avLst/>
          </a:prstGeom>
          <a:solidFill>
            <a:srgbClr val="66FF33"/>
          </a:solidFill>
          <a:ln w="9525">
            <a:solidFill>
              <a:schemeClr val="tx1"/>
            </a:solidFill>
            <a:round/>
            <a:headEnd/>
            <a:tailEnd/>
          </a:ln>
          <a:effectLst/>
        </p:spPr>
        <p:txBody>
          <a:bodyPr wrap="none" anchor="ctr"/>
          <a:lstStyle/>
          <a:p>
            <a:endParaRPr lang="en-GB"/>
          </a:p>
        </p:txBody>
      </p:sp>
      <p:sp>
        <p:nvSpPr>
          <p:cNvPr id="896013" name="Oval 13"/>
          <p:cNvSpPr>
            <a:spLocks noChangeArrowheads="1"/>
          </p:cNvSpPr>
          <p:nvPr/>
        </p:nvSpPr>
        <p:spPr bwMode="auto">
          <a:xfrm>
            <a:off x="4211638" y="2519363"/>
            <a:ext cx="152400" cy="152400"/>
          </a:xfrm>
          <a:prstGeom prst="ellipse">
            <a:avLst/>
          </a:prstGeom>
          <a:solidFill>
            <a:srgbClr val="66FF33"/>
          </a:solidFill>
          <a:ln w="9525">
            <a:solidFill>
              <a:schemeClr val="tx1"/>
            </a:solidFill>
            <a:round/>
            <a:headEnd/>
            <a:tailEnd/>
          </a:ln>
          <a:effectLst/>
        </p:spPr>
        <p:txBody>
          <a:bodyPr wrap="none" anchor="ctr"/>
          <a:lstStyle/>
          <a:p>
            <a:endParaRPr lang="en-GB"/>
          </a:p>
        </p:txBody>
      </p:sp>
      <p:sp>
        <p:nvSpPr>
          <p:cNvPr id="896014" name="Oval 14"/>
          <p:cNvSpPr>
            <a:spLocks noChangeArrowheads="1"/>
          </p:cNvSpPr>
          <p:nvPr/>
        </p:nvSpPr>
        <p:spPr bwMode="auto">
          <a:xfrm>
            <a:off x="3830638" y="3738563"/>
            <a:ext cx="152400" cy="152400"/>
          </a:xfrm>
          <a:prstGeom prst="ellipse">
            <a:avLst/>
          </a:prstGeom>
          <a:solidFill>
            <a:srgbClr val="66FF33"/>
          </a:solidFill>
          <a:ln w="9525">
            <a:solidFill>
              <a:schemeClr val="tx1"/>
            </a:solidFill>
            <a:round/>
            <a:headEnd/>
            <a:tailEnd/>
          </a:ln>
          <a:effectLst/>
        </p:spPr>
        <p:txBody>
          <a:bodyPr wrap="none" anchor="ctr"/>
          <a:lstStyle/>
          <a:p>
            <a:endParaRPr lang="en-GB"/>
          </a:p>
        </p:txBody>
      </p:sp>
      <p:sp>
        <p:nvSpPr>
          <p:cNvPr id="896015" name="Oval 15"/>
          <p:cNvSpPr>
            <a:spLocks noChangeArrowheads="1"/>
          </p:cNvSpPr>
          <p:nvPr/>
        </p:nvSpPr>
        <p:spPr bwMode="auto">
          <a:xfrm>
            <a:off x="5126038" y="1909763"/>
            <a:ext cx="152400" cy="152400"/>
          </a:xfrm>
          <a:prstGeom prst="ellipse">
            <a:avLst/>
          </a:prstGeom>
          <a:solidFill>
            <a:srgbClr val="FF0000"/>
          </a:solidFill>
          <a:ln w="9525">
            <a:solidFill>
              <a:srgbClr val="FF0000"/>
            </a:solidFill>
            <a:round/>
            <a:headEnd/>
            <a:tailEnd/>
          </a:ln>
          <a:effectLst/>
        </p:spPr>
        <p:txBody>
          <a:bodyPr wrap="none" anchor="ctr"/>
          <a:lstStyle/>
          <a:p>
            <a:endParaRPr lang="en-GB"/>
          </a:p>
        </p:txBody>
      </p:sp>
      <p:sp>
        <p:nvSpPr>
          <p:cNvPr id="896016" name="Oval 16"/>
          <p:cNvSpPr>
            <a:spLocks noChangeArrowheads="1"/>
          </p:cNvSpPr>
          <p:nvPr/>
        </p:nvSpPr>
        <p:spPr bwMode="auto">
          <a:xfrm>
            <a:off x="5278438" y="3433763"/>
            <a:ext cx="152400" cy="152400"/>
          </a:xfrm>
          <a:prstGeom prst="ellipse">
            <a:avLst/>
          </a:prstGeom>
          <a:solidFill>
            <a:srgbClr val="FF0000"/>
          </a:solidFill>
          <a:ln w="9525">
            <a:solidFill>
              <a:srgbClr val="FF0000"/>
            </a:solidFill>
            <a:round/>
            <a:headEnd/>
            <a:tailEnd/>
          </a:ln>
          <a:effectLst/>
        </p:spPr>
        <p:txBody>
          <a:bodyPr wrap="none" anchor="ctr"/>
          <a:lstStyle/>
          <a:p>
            <a:endParaRPr lang="en-GB"/>
          </a:p>
        </p:txBody>
      </p:sp>
      <p:sp>
        <p:nvSpPr>
          <p:cNvPr id="896017" name="Oval 17"/>
          <p:cNvSpPr>
            <a:spLocks noChangeArrowheads="1"/>
          </p:cNvSpPr>
          <p:nvPr/>
        </p:nvSpPr>
        <p:spPr bwMode="auto">
          <a:xfrm>
            <a:off x="5430838" y="2214563"/>
            <a:ext cx="152400" cy="152400"/>
          </a:xfrm>
          <a:prstGeom prst="ellipse">
            <a:avLst/>
          </a:prstGeom>
          <a:solidFill>
            <a:srgbClr val="FF0000"/>
          </a:solidFill>
          <a:ln w="9525">
            <a:solidFill>
              <a:srgbClr val="FF0000"/>
            </a:solidFill>
            <a:round/>
            <a:headEnd/>
            <a:tailEnd/>
          </a:ln>
          <a:effectLst/>
        </p:spPr>
        <p:txBody>
          <a:bodyPr wrap="none" anchor="ctr"/>
          <a:lstStyle/>
          <a:p>
            <a:endParaRPr lang="en-GB"/>
          </a:p>
        </p:txBody>
      </p:sp>
      <p:sp>
        <p:nvSpPr>
          <p:cNvPr id="896018" name="Oval 18"/>
          <p:cNvSpPr>
            <a:spLocks noChangeArrowheads="1"/>
          </p:cNvSpPr>
          <p:nvPr/>
        </p:nvSpPr>
        <p:spPr bwMode="auto">
          <a:xfrm>
            <a:off x="6497638" y="2366963"/>
            <a:ext cx="152400" cy="152400"/>
          </a:xfrm>
          <a:prstGeom prst="ellipse">
            <a:avLst/>
          </a:prstGeom>
          <a:solidFill>
            <a:srgbClr val="FF0000"/>
          </a:solidFill>
          <a:ln w="9525">
            <a:solidFill>
              <a:srgbClr val="FF0000"/>
            </a:solidFill>
            <a:round/>
            <a:headEnd/>
            <a:tailEnd/>
          </a:ln>
          <a:effectLst/>
        </p:spPr>
        <p:txBody>
          <a:bodyPr wrap="none" anchor="ctr"/>
          <a:lstStyle/>
          <a:p>
            <a:endParaRPr lang="en-GB"/>
          </a:p>
        </p:txBody>
      </p:sp>
      <p:sp>
        <p:nvSpPr>
          <p:cNvPr id="896019" name="Oval 19"/>
          <p:cNvSpPr>
            <a:spLocks noChangeArrowheads="1"/>
          </p:cNvSpPr>
          <p:nvPr/>
        </p:nvSpPr>
        <p:spPr bwMode="auto">
          <a:xfrm>
            <a:off x="5735638" y="2519363"/>
            <a:ext cx="152400" cy="152400"/>
          </a:xfrm>
          <a:prstGeom prst="ellipse">
            <a:avLst/>
          </a:prstGeom>
          <a:solidFill>
            <a:srgbClr val="FF0000"/>
          </a:solidFill>
          <a:ln w="9525">
            <a:solidFill>
              <a:srgbClr val="FF0000"/>
            </a:solidFill>
            <a:round/>
            <a:headEnd/>
            <a:tailEnd/>
          </a:ln>
          <a:effectLst/>
        </p:spPr>
        <p:txBody>
          <a:bodyPr wrap="none" anchor="ctr"/>
          <a:lstStyle/>
          <a:p>
            <a:endParaRPr lang="en-GB"/>
          </a:p>
        </p:txBody>
      </p:sp>
      <p:sp>
        <p:nvSpPr>
          <p:cNvPr id="896020" name="Oval 20"/>
          <p:cNvSpPr>
            <a:spLocks noChangeArrowheads="1"/>
          </p:cNvSpPr>
          <p:nvPr/>
        </p:nvSpPr>
        <p:spPr bwMode="auto">
          <a:xfrm>
            <a:off x="4897438" y="4500563"/>
            <a:ext cx="152400" cy="152400"/>
          </a:xfrm>
          <a:prstGeom prst="ellipse">
            <a:avLst/>
          </a:prstGeom>
          <a:solidFill>
            <a:schemeClr val="tx1"/>
          </a:solidFill>
          <a:ln w="9525">
            <a:solidFill>
              <a:schemeClr val="tx1"/>
            </a:solidFill>
            <a:round/>
            <a:headEnd/>
            <a:tailEnd/>
          </a:ln>
          <a:effectLst/>
        </p:spPr>
        <p:txBody>
          <a:bodyPr wrap="none" anchor="ctr"/>
          <a:lstStyle/>
          <a:p>
            <a:endParaRPr lang="en-GB"/>
          </a:p>
        </p:txBody>
      </p:sp>
      <p:sp>
        <p:nvSpPr>
          <p:cNvPr id="896021" name="Oval 21"/>
          <p:cNvSpPr>
            <a:spLocks noChangeArrowheads="1"/>
          </p:cNvSpPr>
          <p:nvPr/>
        </p:nvSpPr>
        <p:spPr bwMode="auto">
          <a:xfrm>
            <a:off x="5430838" y="5414963"/>
            <a:ext cx="152400" cy="152400"/>
          </a:xfrm>
          <a:prstGeom prst="ellipse">
            <a:avLst/>
          </a:prstGeom>
          <a:solidFill>
            <a:schemeClr val="tx1"/>
          </a:solidFill>
          <a:ln w="9525">
            <a:solidFill>
              <a:schemeClr val="tx1"/>
            </a:solidFill>
            <a:round/>
            <a:headEnd/>
            <a:tailEnd/>
          </a:ln>
          <a:effectLst/>
        </p:spPr>
        <p:txBody>
          <a:bodyPr wrap="none" anchor="ctr"/>
          <a:lstStyle/>
          <a:p>
            <a:endParaRPr lang="en-GB"/>
          </a:p>
        </p:txBody>
      </p:sp>
      <p:sp>
        <p:nvSpPr>
          <p:cNvPr id="896022" name="Oval 22"/>
          <p:cNvSpPr>
            <a:spLocks noChangeArrowheads="1"/>
          </p:cNvSpPr>
          <p:nvPr/>
        </p:nvSpPr>
        <p:spPr bwMode="auto">
          <a:xfrm>
            <a:off x="5964238" y="4805363"/>
            <a:ext cx="152400" cy="152400"/>
          </a:xfrm>
          <a:prstGeom prst="ellipse">
            <a:avLst/>
          </a:prstGeom>
          <a:solidFill>
            <a:schemeClr val="tx1"/>
          </a:solidFill>
          <a:ln w="9525">
            <a:solidFill>
              <a:schemeClr val="tx1"/>
            </a:solidFill>
            <a:round/>
            <a:headEnd/>
            <a:tailEnd/>
          </a:ln>
          <a:effectLst/>
        </p:spPr>
        <p:txBody>
          <a:bodyPr wrap="none" anchor="ctr"/>
          <a:lstStyle/>
          <a:p>
            <a:endParaRPr lang="en-GB"/>
          </a:p>
        </p:txBody>
      </p:sp>
      <p:sp>
        <p:nvSpPr>
          <p:cNvPr id="896023" name="Oval 23"/>
          <p:cNvSpPr>
            <a:spLocks noChangeArrowheads="1"/>
          </p:cNvSpPr>
          <p:nvPr/>
        </p:nvSpPr>
        <p:spPr bwMode="auto">
          <a:xfrm>
            <a:off x="7859713" y="1550988"/>
            <a:ext cx="152400" cy="152400"/>
          </a:xfrm>
          <a:prstGeom prst="ellipse">
            <a:avLst/>
          </a:prstGeom>
          <a:solidFill>
            <a:srgbClr val="66FF33"/>
          </a:solidFill>
          <a:ln w="9525">
            <a:solidFill>
              <a:schemeClr val="tx1"/>
            </a:solidFill>
            <a:round/>
            <a:headEnd/>
            <a:tailEnd/>
          </a:ln>
          <a:effectLst/>
        </p:spPr>
        <p:txBody>
          <a:bodyPr wrap="none" anchor="ctr"/>
          <a:lstStyle/>
          <a:p>
            <a:endParaRPr lang="en-GB"/>
          </a:p>
        </p:txBody>
      </p:sp>
      <p:sp>
        <p:nvSpPr>
          <p:cNvPr id="896024" name="Oval 24"/>
          <p:cNvSpPr>
            <a:spLocks noChangeArrowheads="1"/>
          </p:cNvSpPr>
          <p:nvPr/>
        </p:nvSpPr>
        <p:spPr bwMode="auto">
          <a:xfrm>
            <a:off x="7859713" y="2008188"/>
            <a:ext cx="152400" cy="152400"/>
          </a:xfrm>
          <a:prstGeom prst="ellipse">
            <a:avLst/>
          </a:prstGeom>
          <a:solidFill>
            <a:srgbClr val="FF0000"/>
          </a:solidFill>
          <a:ln w="9525">
            <a:solidFill>
              <a:srgbClr val="FF0000"/>
            </a:solidFill>
            <a:round/>
            <a:headEnd/>
            <a:tailEnd/>
          </a:ln>
          <a:effectLst/>
        </p:spPr>
        <p:txBody>
          <a:bodyPr wrap="none" anchor="ctr"/>
          <a:lstStyle/>
          <a:p>
            <a:endParaRPr lang="en-GB"/>
          </a:p>
        </p:txBody>
      </p:sp>
      <p:sp>
        <p:nvSpPr>
          <p:cNvPr id="896025" name="Oval 25"/>
          <p:cNvSpPr>
            <a:spLocks noChangeArrowheads="1"/>
          </p:cNvSpPr>
          <p:nvPr/>
        </p:nvSpPr>
        <p:spPr bwMode="auto">
          <a:xfrm>
            <a:off x="7859713" y="2465388"/>
            <a:ext cx="152400" cy="152400"/>
          </a:xfrm>
          <a:prstGeom prst="ellipse">
            <a:avLst/>
          </a:prstGeom>
          <a:solidFill>
            <a:schemeClr val="tx1"/>
          </a:solidFill>
          <a:ln w="9525">
            <a:solidFill>
              <a:schemeClr val="tx1"/>
            </a:solidFill>
            <a:round/>
            <a:headEnd/>
            <a:tailEnd/>
          </a:ln>
          <a:effectLst/>
        </p:spPr>
        <p:txBody>
          <a:bodyPr wrap="none" anchor="ctr"/>
          <a:lstStyle/>
          <a:p>
            <a:endParaRPr lang="en-GB"/>
          </a:p>
        </p:txBody>
      </p:sp>
      <p:sp>
        <p:nvSpPr>
          <p:cNvPr id="896026" name="Line 26"/>
          <p:cNvSpPr>
            <a:spLocks noChangeShapeType="1"/>
          </p:cNvSpPr>
          <p:nvPr/>
        </p:nvSpPr>
        <p:spPr bwMode="auto">
          <a:xfrm>
            <a:off x="7488238" y="1376363"/>
            <a:ext cx="0" cy="4419600"/>
          </a:xfrm>
          <a:prstGeom prst="line">
            <a:avLst/>
          </a:prstGeom>
          <a:noFill/>
          <a:ln w="28575">
            <a:solidFill>
              <a:schemeClr val="tx1"/>
            </a:solidFill>
            <a:round/>
            <a:headEnd/>
            <a:tailEnd/>
          </a:ln>
          <a:effectLst/>
        </p:spPr>
        <p:txBody>
          <a:bodyPr wrap="none" anchor="ctr"/>
          <a:lstStyle/>
          <a:p>
            <a:endParaRPr lang="en-GB"/>
          </a:p>
        </p:txBody>
      </p:sp>
      <p:sp>
        <p:nvSpPr>
          <p:cNvPr id="896027" name="Text Box 27"/>
          <p:cNvSpPr txBox="1">
            <a:spLocks noChangeArrowheads="1"/>
          </p:cNvSpPr>
          <p:nvPr/>
        </p:nvSpPr>
        <p:spPr bwMode="auto">
          <a:xfrm>
            <a:off x="8012114" y="1339851"/>
            <a:ext cx="1956369" cy="461665"/>
          </a:xfrm>
          <a:prstGeom prst="rect">
            <a:avLst/>
          </a:prstGeom>
          <a:noFill/>
          <a:ln w="9525">
            <a:noFill/>
            <a:miter lim="800000"/>
            <a:headEnd/>
            <a:tailEnd/>
          </a:ln>
          <a:effectLst/>
        </p:spPr>
        <p:txBody>
          <a:bodyPr wrap="none">
            <a:spAutoFit/>
          </a:bodyPr>
          <a:lstStyle/>
          <a:p>
            <a:pPr eaLnBrk="0" hangingPunct="0">
              <a:buClrTx/>
              <a:buSzTx/>
              <a:buFontTx/>
              <a:buNone/>
            </a:pPr>
            <a:r>
              <a:rPr lang="en-US" sz="2400">
                <a:latin typeface="Rockwell" pitchFamily="18" charset="0"/>
              </a:rPr>
              <a:t>Government</a:t>
            </a:r>
          </a:p>
        </p:txBody>
      </p:sp>
      <p:sp>
        <p:nvSpPr>
          <p:cNvPr id="896028" name="Text Box 28"/>
          <p:cNvSpPr txBox="1">
            <a:spLocks noChangeArrowheads="1"/>
          </p:cNvSpPr>
          <p:nvPr/>
        </p:nvSpPr>
        <p:spPr bwMode="auto">
          <a:xfrm>
            <a:off x="8012113" y="1858964"/>
            <a:ext cx="1287532" cy="461665"/>
          </a:xfrm>
          <a:prstGeom prst="rect">
            <a:avLst/>
          </a:prstGeom>
          <a:noFill/>
          <a:ln w="9525">
            <a:noFill/>
            <a:miter lim="800000"/>
            <a:headEnd/>
            <a:tailEnd/>
          </a:ln>
          <a:effectLst/>
        </p:spPr>
        <p:txBody>
          <a:bodyPr wrap="none">
            <a:spAutoFit/>
          </a:bodyPr>
          <a:lstStyle/>
          <a:p>
            <a:pPr eaLnBrk="0" hangingPunct="0">
              <a:buClrTx/>
              <a:buSzTx/>
              <a:buFontTx/>
              <a:buNone/>
            </a:pPr>
            <a:r>
              <a:rPr lang="en-US" sz="2400">
                <a:latin typeface="Rockwell" pitchFamily="18" charset="0"/>
              </a:rPr>
              <a:t>Science</a:t>
            </a:r>
          </a:p>
        </p:txBody>
      </p:sp>
      <p:sp>
        <p:nvSpPr>
          <p:cNvPr id="896029" name="Text Box 29"/>
          <p:cNvSpPr txBox="1">
            <a:spLocks noChangeArrowheads="1"/>
          </p:cNvSpPr>
          <p:nvPr/>
        </p:nvSpPr>
        <p:spPr bwMode="auto">
          <a:xfrm>
            <a:off x="8012113" y="2316164"/>
            <a:ext cx="766428" cy="461665"/>
          </a:xfrm>
          <a:prstGeom prst="rect">
            <a:avLst/>
          </a:prstGeom>
          <a:noFill/>
          <a:ln w="9525">
            <a:noFill/>
            <a:miter lim="800000"/>
            <a:headEnd/>
            <a:tailEnd/>
          </a:ln>
          <a:effectLst/>
        </p:spPr>
        <p:txBody>
          <a:bodyPr wrap="none">
            <a:spAutoFit/>
          </a:bodyPr>
          <a:lstStyle/>
          <a:p>
            <a:pPr eaLnBrk="0" hangingPunct="0">
              <a:buClrTx/>
              <a:buSzTx/>
              <a:buFontTx/>
              <a:buNone/>
            </a:pPr>
            <a:r>
              <a:rPr lang="en-US" sz="2400">
                <a:latin typeface="Rockwell" pitchFamily="18" charset="0"/>
              </a:rPr>
              <a:t>Arts</a:t>
            </a:r>
          </a:p>
        </p:txBody>
      </p:sp>
      <p:grpSp>
        <p:nvGrpSpPr>
          <p:cNvPr id="2" name="Group 39"/>
          <p:cNvGrpSpPr>
            <a:grpSpLocks/>
          </p:cNvGrpSpPr>
          <p:nvPr/>
        </p:nvGrpSpPr>
        <p:grpSpPr bwMode="auto">
          <a:xfrm>
            <a:off x="2840039" y="1985963"/>
            <a:ext cx="7540625" cy="2616200"/>
            <a:chOff x="829" y="1251"/>
            <a:chExt cx="4750" cy="1648"/>
          </a:xfrm>
        </p:grpSpPr>
        <p:sp>
          <p:nvSpPr>
            <p:cNvPr id="896031" name="Text Box 31"/>
            <p:cNvSpPr txBox="1">
              <a:spLocks noChangeArrowheads="1"/>
            </p:cNvSpPr>
            <p:nvPr/>
          </p:nvSpPr>
          <p:spPr bwMode="auto">
            <a:xfrm>
              <a:off x="3946" y="2341"/>
              <a:ext cx="1633" cy="558"/>
            </a:xfrm>
            <a:prstGeom prst="rect">
              <a:avLst/>
            </a:prstGeom>
            <a:noFill/>
            <a:ln w="9525">
              <a:noFill/>
              <a:miter lim="800000"/>
              <a:headEnd/>
              <a:tailEnd/>
            </a:ln>
            <a:effectLst/>
          </p:spPr>
          <p:txBody>
            <a:bodyPr>
              <a:spAutoFit/>
            </a:bodyPr>
            <a:lstStyle/>
            <a:p>
              <a:pPr>
                <a:spcBef>
                  <a:spcPct val="0"/>
                </a:spcBef>
                <a:buClrTx/>
                <a:buSzTx/>
                <a:buFontTx/>
                <a:buNone/>
              </a:pPr>
              <a:r>
                <a:rPr lang="en-US" sz="2600">
                  <a:solidFill>
                    <a:srgbClr val="3333CC"/>
                  </a:solidFill>
                  <a:latin typeface="Lucida Sans" pitchFamily="34" charset="0"/>
                </a:rPr>
                <a:t>A new point </a:t>
              </a:r>
            </a:p>
            <a:p>
              <a:pPr>
                <a:spcBef>
                  <a:spcPct val="0"/>
                </a:spcBef>
                <a:buClrTx/>
                <a:buSzTx/>
                <a:buFontTx/>
                <a:buNone/>
              </a:pPr>
              <a:r>
                <a:rPr lang="en-US" sz="2600">
                  <a:solidFill>
                    <a:srgbClr val="3333CC"/>
                  </a:solidFill>
                  <a:latin typeface="Lucida Sans" pitchFamily="34" charset="0"/>
                </a:rPr>
                <a:t>Pr(science|   )?</a:t>
              </a:r>
            </a:p>
          </p:txBody>
        </p:sp>
        <p:sp>
          <p:nvSpPr>
            <p:cNvPr id="896002" name="Oval 2"/>
            <p:cNvSpPr>
              <a:spLocks noChangeArrowheads="1"/>
            </p:cNvSpPr>
            <p:nvPr/>
          </p:nvSpPr>
          <p:spPr bwMode="auto">
            <a:xfrm>
              <a:off x="829" y="1251"/>
              <a:ext cx="1584" cy="1248"/>
            </a:xfrm>
            <a:prstGeom prst="ellipse">
              <a:avLst/>
            </a:prstGeom>
            <a:solidFill>
              <a:schemeClr val="bg1">
                <a:alpha val="0"/>
              </a:schemeClr>
            </a:solidFill>
            <a:ln w="9525">
              <a:solidFill>
                <a:schemeClr val="tx1"/>
              </a:solidFill>
              <a:miter lim="800000"/>
              <a:headEnd/>
              <a:tailEnd/>
            </a:ln>
            <a:effectLst/>
          </p:spPr>
          <p:txBody>
            <a:bodyPr wrap="none" anchor="ctr"/>
            <a:lstStyle/>
            <a:p>
              <a:endParaRPr lang="en-GB"/>
            </a:p>
          </p:txBody>
        </p:sp>
        <p:sp>
          <p:nvSpPr>
            <p:cNvPr id="896033" name="Rectangle 33"/>
            <p:cNvSpPr>
              <a:spLocks noChangeArrowheads="1"/>
            </p:cNvSpPr>
            <p:nvPr/>
          </p:nvSpPr>
          <p:spPr bwMode="auto">
            <a:xfrm>
              <a:off x="1537" y="1842"/>
              <a:ext cx="96" cy="96"/>
            </a:xfrm>
            <a:prstGeom prst="rect">
              <a:avLst/>
            </a:prstGeom>
            <a:solidFill>
              <a:srgbClr val="000080"/>
            </a:solidFill>
            <a:ln w="9525">
              <a:solidFill>
                <a:schemeClr val="tx1"/>
              </a:solidFill>
              <a:miter lim="800000"/>
              <a:headEnd/>
              <a:tailEnd/>
            </a:ln>
            <a:effectLst/>
          </p:spPr>
          <p:txBody>
            <a:bodyPr wrap="none" anchor="ctr"/>
            <a:lstStyle/>
            <a:p>
              <a:endParaRPr lang="en-GB"/>
            </a:p>
          </p:txBody>
        </p:sp>
        <p:sp>
          <p:nvSpPr>
            <p:cNvPr id="896035" name="Rectangle 35"/>
            <p:cNvSpPr>
              <a:spLocks noChangeArrowheads="1"/>
            </p:cNvSpPr>
            <p:nvPr/>
          </p:nvSpPr>
          <p:spPr bwMode="auto">
            <a:xfrm>
              <a:off x="5103" y="2704"/>
              <a:ext cx="96" cy="96"/>
            </a:xfrm>
            <a:prstGeom prst="rect">
              <a:avLst/>
            </a:prstGeom>
            <a:solidFill>
              <a:srgbClr val="000080"/>
            </a:solidFill>
            <a:ln w="9525">
              <a:solidFill>
                <a:schemeClr val="tx1"/>
              </a:solidFill>
              <a:miter lim="800000"/>
              <a:headEnd/>
              <a:tailEnd/>
            </a:ln>
            <a:effectLst/>
          </p:spPr>
          <p:txBody>
            <a:bodyPr wrap="none" anchor="ctr"/>
            <a:lstStyle/>
            <a:p>
              <a:endParaRPr lang="en-GB"/>
            </a:p>
          </p:txBody>
        </p:sp>
        <p:sp>
          <p:nvSpPr>
            <p:cNvPr id="896038" name="Rectangle 38"/>
            <p:cNvSpPr>
              <a:spLocks noChangeArrowheads="1"/>
            </p:cNvSpPr>
            <p:nvPr/>
          </p:nvSpPr>
          <p:spPr bwMode="auto">
            <a:xfrm>
              <a:off x="5256" y="2436"/>
              <a:ext cx="96" cy="96"/>
            </a:xfrm>
            <a:prstGeom prst="rect">
              <a:avLst/>
            </a:prstGeom>
            <a:solidFill>
              <a:srgbClr val="000080"/>
            </a:solidFill>
            <a:ln w="9525">
              <a:solidFill>
                <a:schemeClr val="tx1"/>
              </a:solidFill>
              <a:miter lim="800000"/>
              <a:headEnd/>
              <a:tailEnd/>
            </a:ln>
            <a:effectLst/>
          </p:spPr>
          <p:txBody>
            <a:bodyPr wrap="none" anchor="ctr"/>
            <a:lstStyle/>
            <a:p>
              <a:endParaRPr lang="en-GB"/>
            </a:p>
          </p:txBody>
        </p:sp>
      </p:grpSp>
      <p:sp>
        <p:nvSpPr>
          <p:cNvPr id="37" name="Footer Placeholder 36"/>
          <p:cNvSpPr>
            <a:spLocks noGrp="1"/>
          </p:cNvSpPr>
          <p:nvPr>
            <p:ph type="ftr" sz="quarter" idx="11"/>
          </p:nvPr>
        </p:nvSpPr>
        <p:spPr/>
        <p:txBody>
          <a:bodyPr/>
          <a:lstStyle/>
          <a:p>
            <a:r>
              <a:rPr lang="en-CA" altLang="en-US"/>
              <a:t>F20/F21 AA Applied Text Analytics</a:t>
            </a:r>
            <a:endParaRPr lang="en-US" altLang="en-US"/>
          </a:p>
        </p:txBody>
      </p:sp>
    </p:spTree>
    <p:extLst>
      <p:ext uri="{BB962C8B-B14F-4D97-AF65-F5344CB8AC3E}">
        <p14:creationId xmlns:p14="http://schemas.microsoft.com/office/powerpoint/2010/main" val="6513833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026" name="Rectangle 2"/>
          <p:cNvSpPr>
            <a:spLocks noGrp="1" noChangeArrowheads="1"/>
          </p:cNvSpPr>
          <p:nvPr>
            <p:ph type="title"/>
          </p:nvPr>
        </p:nvSpPr>
        <p:spPr/>
        <p:txBody>
          <a:bodyPr>
            <a:normAutofit/>
          </a:bodyPr>
          <a:lstStyle/>
          <a:p>
            <a:r>
              <a:rPr lang="en-US" sz="4000" dirty="0" err="1">
                <a:solidFill>
                  <a:schemeClr val="accent2">
                    <a:lumMod val="75000"/>
                  </a:schemeClr>
                </a:solidFill>
                <a:effectLst>
                  <a:outerShdw blurRad="38100" dist="38100" dir="2700000" algn="tl">
                    <a:srgbClr val="000000">
                      <a:alpha val="43137"/>
                    </a:srgbClr>
                  </a:outerShdw>
                </a:effectLst>
              </a:rPr>
              <a:t>kNN</a:t>
            </a:r>
            <a:r>
              <a:rPr lang="en-US" sz="4000" dirty="0">
                <a:solidFill>
                  <a:schemeClr val="accent2">
                    <a:lumMod val="75000"/>
                  </a:schemeClr>
                </a:solidFill>
                <a:effectLst>
                  <a:outerShdw blurRad="38100" dist="38100" dir="2700000" algn="tl">
                    <a:srgbClr val="000000">
                      <a:alpha val="43137"/>
                    </a:srgbClr>
                  </a:outerShdw>
                </a:effectLst>
              </a:rPr>
              <a:t> Algorithm</a:t>
            </a:r>
          </a:p>
        </p:txBody>
      </p:sp>
      <p:sp>
        <p:nvSpPr>
          <p:cNvPr id="897028" name="Text Box 4"/>
          <p:cNvSpPr txBox="1">
            <a:spLocks noChangeArrowheads="1"/>
          </p:cNvSpPr>
          <p:nvPr/>
        </p:nvSpPr>
        <p:spPr bwMode="auto">
          <a:xfrm>
            <a:off x="653143" y="2028616"/>
            <a:ext cx="9993086" cy="2554545"/>
          </a:xfrm>
          <a:prstGeom prst="rect">
            <a:avLst/>
          </a:prstGeom>
          <a:noFill/>
          <a:ln w="9525" algn="ctr">
            <a:noFill/>
            <a:miter lim="800000"/>
            <a:headEnd/>
            <a:tailEnd/>
          </a:ln>
          <a:effectLst/>
        </p:spPr>
        <p:txBody>
          <a:bodyPr wrap="square">
            <a:spAutoFit/>
          </a:bodyPr>
          <a:lstStyle/>
          <a:p>
            <a:pPr marL="342900" indent="-342900">
              <a:spcBef>
                <a:spcPct val="50000"/>
              </a:spcBef>
            </a:pPr>
            <a:r>
              <a:rPr lang="en-US" sz="3200" dirty="0"/>
              <a:t>k is usually chosen empirically via a validation set or cross-validation by trying a range of k values. </a:t>
            </a:r>
          </a:p>
          <a:p>
            <a:pPr marL="342900" indent="-342900">
              <a:spcBef>
                <a:spcPct val="50000"/>
              </a:spcBef>
            </a:pPr>
            <a:r>
              <a:rPr lang="en-US" sz="3200" dirty="0"/>
              <a:t>Distance function is crucial, but depends on applications. </a:t>
            </a:r>
          </a:p>
          <a:p>
            <a:pPr marL="342900" indent="-342900">
              <a:spcBef>
                <a:spcPct val="50000"/>
              </a:spcBef>
            </a:pPr>
            <a:r>
              <a:rPr lang="en-US" sz="3200" dirty="0"/>
              <a:t>Again for text ( cosine-similarity)  </a:t>
            </a:r>
          </a:p>
        </p:txBody>
      </p:sp>
      <p:sp>
        <p:nvSpPr>
          <p:cNvPr id="8" name="Footer Placeholder 7"/>
          <p:cNvSpPr>
            <a:spLocks noGrp="1"/>
          </p:cNvSpPr>
          <p:nvPr>
            <p:ph type="ftr" sz="quarter" idx="11"/>
          </p:nvPr>
        </p:nvSpPr>
        <p:spPr/>
        <p:txBody>
          <a:bodyPr/>
          <a:lstStyle/>
          <a:p>
            <a:r>
              <a:rPr lang="en-CA" altLang="en-US"/>
              <a:t>F20/F21 AA Applied Text Analytics</a:t>
            </a:r>
            <a:endParaRPr lang="en-US" altLang="en-US"/>
          </a:p>
        </p:txBody>
      </p:sp>
    </p:spTree>
    <p:extLst>
      <p:ext uri="{BB962C8B-B14F-4D97-AF65-F5344CB8AC3E}">
        <p14:creationId xmlns:p14="http://schemas.microsoft.com/office/powerpoint/2010/main" val="41152698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Grp="1" noChangeArrowheads="1"/>
          </p:cNvSpPr>
          <p:nvPr>
            <p:ph type="title"/>
          </p:nvPr>
        </p:nvSpPr>
        <p:spPr/>
        <p:txBody>
          <a:bodyPr/>
          <a:lstStyle/>
          <a:p>
            <a:r>
              <a:rPr lang="en-US" dirty="0" err="1"/>
              <a:t>kNN</a:t>
            </a:r>
            <a:r>
              <a:rPr lang="en-US" dirty="0"/>
              <a:t> Summary </a:t>
            </a:r>
          </a:p>
        </p:txBody>
      </p:sp>
      <p:sp>
        <p:nvSpPr>
          <p:cNvPr id="898051" name="Rectangle 3"/>
          <p:cNvSpPr>
            <a:spLocks noGrp="1" noChangeArrowheads="1"/>
          </p:cNvSpPr>
          <p:nvPr>
            <p:ph idx="1"/>
          </p:nvPr>
        </p:nvSpPr>
        <p:spPr>
          <a:xfrm>
            <a:off x="838199" y="1268413"/>
            <a:ext cx="10515599" cy="4862512"/>
          </a:xfrm>
        </p:spPr>
        <p:txBody>
          <a:bodyPr/>
          <a:lstStyle/>
          <a:p>
            <a:endParaRPr lang="en-US" altLang="ja-JP" dirty="0">
              <a:ea typeface="ＭＳ Ｐゴシック" pitchFamily="34" charset="-128"/>
            </a:endParaRPr>
          </a:p>
          <a:p>
            <a:r>
              <a:rPr lang="en-US" altLang="ja-JP" dirty="0" err="1">
                <a:ea typeface="ＭＳ Ｐゴシック" pitchFamily="34" charset="-128"/>
              </a:rPr>
              <a:t>kNN</a:t>
            </a:r>
            <a:r>
              <a:rPr lang="en-US" altLang="ja-JP" dirty="0">
                <a:ea typeface="ＭＳ Ｐゴシック" pitchFamily="34" charset="-128"/>
              </a:rPr>
              <a:t> can deal with complex and arbitrary decision boundaries.</a:t>
            </a:r>
          </a:p>
          <a:p>
            <a:endParaRPr lang="en-US" altLang="ja-JP" dirty="0">
              <a:ea typeface="ＭＳ Ｐゴシック" pitchFamily="34" charset="-128"/>
            </a:endParaRPr>
          </a:p>
          <a:p>
            <a:r>
              <a:rPr lang="en-US" altLang="ja-JP" dirty="0">
                <a:ea typeface="ＭＳ Ｐゴシック" pitchFamily="34" charset="-128"/>
              </a:rPr>
              <a:t>Despite its simplicity, researchers have shown that the classification accuracy of </a:t>
            </a:r>
            <a:r>
              <a:rPr lang="en-US" altLang="ja-JP" dirty="0" err="1">
                <a:ea typeface="ＭＳ Ｐゴシック" pitchFamily="34" charset="-128"/>
              </a:rPr>
              <a:t>kNN</a:t>
            </a:r>
            <a:r>
              <a:rPr lang="en-US" altLang="ja-JP" dirty="0">
                <a:ea typeface="ＭＳ Ｐゴシック" pitchFamily="34" charset="-128"/>
              </a:rPr>
              <a:t> can be quite strong and in many cases as accurate as those elaborated methods.</a:t>
            </a:r>
          </a:p>
          <a:p>
            <a:endParaRPr lang="en-US" altLang="ja-JP" dirty="0">
              <a:ea typeface="ＭＳ Ｐゴシック" pitchFamily="34" charset="-128"/>
            </a:endParaRPr>
          </a:p>
          <a:p>
            <a:r>
              <a:rPr lang="en-US" altLang="ja-JP" dirty="0" err="1">
                <a:ea typeface="ＭＳ Ｐゴシック" pitchFamily="34" charset="-128"/>
              </a:rPr>
              <a:t>kNN</a:t>
            </a:r>
            <a:r>
              <a:rPr lang="en-US" altLang="ja-JP" dirty="0">
                <a:ea typeface="ＭＳ Ｐゴシック" pitchFamily="34" charset="-128"/>
              </a:rPr>
              <a:t> is slow at the classification time</a:t>
            </a:r>
          </a:p>
          <a:p>
            <a:r>
              <a:rPr lang="en-US" altLang="ja-JP" dirty="0" err="1">
                <a:ea typeface="ＭＳ Ｐゴシック" pitchFamily="34" charset="-128"/>
              </a:rPr>
              <a:t>kNN</a:t>
            </a:r>
            <a:r>
              <a:rPr lang="en-US" altLang="ja-JP" dirty="0">
                <a:ea typeface="ＭＳ Ｐゴシック" pitchFamily="34" charset="-128"/>
              </a:rPr>
              <a:t> does not produce an understandable model </a:t>
            </a:r>
          </a:p>
          <a:p>
            <a:r>
              <a:rPr lang="en-US" dirty="0"/>
              <a:t>In most cases it’s more accurate than NB or </a:t>
            </a:r>
            <a:r>
              <a:rPr lang="en-US" dirty="0" err="1"/>
              <a:t>Rocchio</a:t>
            </a:r>
            <a:endParaRPr lang="en-US" dirty="0"/>
          </a:p>
          <a:p>
            <a:endParaRPr lang="en-US" dirty="0"/>
          </a:p>
        </p:txBody>
      </p:sp>
      <p:sp>
        <p:nvSpPr>
          <p:cNvPr id="6" name="Footer Placeholder 5"/>
          <p:cNvSpPr>
            <a:spLocks noGrp="1"/>
          </p:cNvSpPr>
          <p:nvPr>
            <p:ph type="ftr" sz="quarter" idx="4294967295"/>
          </p:nvPr>
        </p:nvSpPr>
        <p:spPr>
          <a:xfrm>
            <a:off x="4648200" y="6356351"/>
            <a:ext cx="2895600" cy="365125"/>
          </a:xfrm>
          <a:prstGeom prst="rect">
            <a:avLst/>
          </a:prstGeom>
        </p:spPr>
        <p:txBody>
          <a:bodyPr/>
          <a:lstStyle/>
          <a:p>
            <a:r>
              <a:rPr lang="en-GB" altLang="en-US"/>
              <a:t>F20/F21 AA Applied Text Analytics</a:t>
            </a:r>
            <a:endParaRPr lang="en-US" altLang="en-US"/>
          </a:p>
        </p:txBody>
      </p:sp>
    </p:spTree>
    <p:extLst>
      <p:ext uri="{BB962C8B-B14F-4D97-AF65-F5344CB8AC3E}">
        <p14:creationId xmlns:p14="http://schemas.microsoft.com/office/powerpoint/2010/main" val="32785922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70D09-3CB1-D447-A1C7-FAAEF8D44F5C}"/>
              </a:ext>
            </a:extLst>
          </p:cNvPr>
          <p:cNvSpPr>
            <a:spLocks noGrp="1"/>
          </p:cNvSpPr>
          <p:nvPr>
            <p:ph type="title"/>
          </p:nvPr>
        </p:nvSpPr>
        <p:spPr/>
        <p:txBody>
          <a:bodyPr/>
          <a:lstStyle/>
          <a:p>
            <a:r>
              <a:rPr lang="en-US" dirty="0"/>
              <a:t>Logistic Regression</a:t>
            </a:r>
          </a:p>
        </p:txBody>
      </p:sp>
      <p:sp>
        <p:nvSpPr>
          <p:cNvPr id="4" name="Text Placeholder 3">
            <a:extLst>
              <a:ext uri="{FF2B5EF4-FFF2-40B4-BE49-F238E27FC236}">
                <a16:creationId xmlns:a16="http://schemas.microsoft.com/office/drawing/2014/main" id="{C6486BB2-0BCD-3445-B61A-EE7B9DBC81B7}"/>
              </a:ext>
            </a:extLst>
          </p:cNvPr>
          <p:cNvSpPr>
            <a:spLocks noGrp="1"/>
          </p:cNvSpPr>
          <p:nvPr>
            <p:ph type="body" idx="1"/>
          </p:nvPr>
        </p:nvSpPr>
        <p:spPr/>
        <p:txBody>
          <a:bodyPr/>
          <a:lstStyle/>
          <a:p>
            <a:r>
              <a:rPr lang="en-GB" dirty="0"/>
              <a:t>Linear Classifier</a:t>
            </a:r>
          </a:p>
        </p:txBody>
      </p:sp>
      <p:sp>
        <p:nvSpPr>
          <p:cNvPr id="3" name="Footer Placeholder 2">
            <a:extLst>
              <a:ext uri="{FF2B5EF4-FFF2-40B4-BE49-F238E27FC236}">
                <a16:creationId xmlns:a16="http://schemas.microsoft.com/office/drawing/2014/main" id="{B806113C-5744-C843-8946-2CE686AC2D8F}"/>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3F1BD436-4CA8-B587-235F-BB906944D136}"/>
              </a:ext>
            </a:extLst>
          </p:cNvPr>
          <p:cNvSpPr>
            <a:spLocks noGrp="1"/>
          </p:cNvSpPr>
          <p:nvPr>
            <p:ph type="sldNum" sz="quarter" idx="12"/>
          </p:nvPr>
        </p:nvSpPr>
        <p:spPr/>
        <p:txBody>
          <a:bodyPr/>
          <a:lstStyle/>
          <a:p>
            <a:fld id="{F60C5306-BD03-444F-81BE-8A5A1865DBD2}" type="slidenum">
              <a:rPr lang="en-US" smtClean="0"/>
              <a:t>44</a:t>
            </a:fld>
            <a:endParaRPr lang="en-US"/>
          </a:p>
        </p:txBody>
      </p:sp>
    </p:spTree>
    <p:extLst>
      <p:ext uri="{BB962C8B-B14F-4D97-AF65-F5344CB8AC3E}">
        <p14:creationId xmlns:p14="http://schemas.microsoft.com/office/powerpoint/2010/main" val="3553292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Logistic Regression</a:t>
            </a:r>
          </a:p>
        </p:txBody>
      </p:sp>
      <mc:AlternateContent xmlns:mc="http://schemas.openxmlformats.org/markup-compatibility/2006">
        <mc:Choice xmlns:a14="http://schemas.microsoft.com/office/drawing/2010/main" Requires="a14">
          <p:sp>
            <p:nvSpPr>
              <p:cNvPr id="6" name="Content Placeholder 5"/>
              <p:cNvSpPr>
                <a:spLocks noGrp="1"/>
              </p:cNvSpPr>
              <p:nvPr>
                <p:ph idx="1"/>
              </p:nvPr>
            </p:nvSpPr>
            <p:spPr>
              <a:xfrm>
                <a:off x="1160585" y="1585119"/>
                <a:ext cx="9337430" cy="4876800"/>
              </a:xfrm>
            </p:spPr>
            <p:txBody>
              <a:bodyPr>
                <a:normAutofit/>
              </a:bodyPr>
              <a:lstStyle/>
              <a:p>
                <a:r>
                  <a:rPr lang="en-US" dirty="0"/>
                  <a:t>Used to estimate the probability that an event will occur as a function of other variables</a:t>
                </a:r>
              </a:p>
              <a:p>
                <a:r>
                  <a:rPr lang="en-US" dirty="0"/>
                  <a:t>It is considered a (linear) classifier, as well</a:t>
                </a:r>
              </a:p>
              <a:p>
                <a:pPr lvl="1"/>
                <a:r>
                  <a:rPr lang="en-US" dirty="0"/>
                  <a:t>Assign the class label with the highest probability</a:t>
                </a:r>
              </a:p>
              <a:p>
                <a:r>
                  <a:rPr lang="en-US" dirty="0">
                    <a:solidFill>
                      <a:schemeClr val="tx2"/>
                    </a:solidFill>
                  </a:rPr>
                  <a:t>Input</a:t>
                </a:r>
                <a:r>
                  <a:rPr lang="en-US" dirty="0"/>
                  <a:t> variables can be continuous or discrete</a:t>
                </a:r>
              </a:p>
              <a:p>
                <a:endParaRPr lang="en-US" dirty="0"/>
              </a:p>
              <a:p>
                <a:r>
                  <a:rPr lang="en-US" dirty="0">
                    <a:solidFill>
                      <a:srgbClr val="007DC3"/>
                    </a:solidFill>
                  </a:rPr>
                  <a:t>Output</a:t>
                </a:r>
                <a:r>
                  <a:rPr lang="en-US" dirty="0"/>
                  <a:t>: </a:t>
                </a:r>
              </a:p>
              <a:p>
                <a:pPr lvl="1"/>
                <a:r>
                  <a:rPr lang="en-US" dirty="0"/>
                  <a:t>A set of coefficients that indicate the relative impact of each driver </a:t>
                </a:r>
              </a:p>
              <a:p>
                <a:pPr lvl="1"/>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a:rPr>
                          <m:t>𝛽</m:t>
                        </m:r>
                      </m:e>
                      <m:sub>
                        <m:r>
                          <a:rPr lang="en-US" i="1">
                            <a:latin typeface="Cambria Math" panose="02040503050406030204" pitchFamily="18" charset="0"/>
                            <a:ea typeface="Cambria Math"/>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a:rPr>
                          <m:t>𝛽</m:t>
                        </m:r>
                      </m:e>
                      <m:sub>
                        <m:r>
                          <a:rPr lang="en-US" i="1">
                            <a:latin typeface="Cambria Math" panose="02040503050406030204" pitchFamily="18" charset="0"/>
                            <a:ea typeface="Cambria Math"/>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dirty="0">
                        <a:latin typeface="Cambria Math" panose="02040503050406030204" pitchFamily="18" charset="0"/>
                        <a:ea typeface="Cambria Math"/>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a:rPr>
                          <m:t>𝛽</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1</m:t>
                        </m:r>
                      </m:sub>
                    </m:sSub>
                  </m:oMath>
                </a14:m>
                <a:r>
                  <a:rPr lang="en-US" dirty="0">
                    <a:latin typeface="Cambria Math" panose="02040503050406030204" pitchFamily="18" charset="0"/>
                  </a:rPr>
                  <a:t>)</a:t>
                </a:r>
              </a:p>
              <a:p>
                <a:pPr lvl="1"/>
                <a:r>
                  <a:rPr lang="en-US" dirty="0">
                    <a:latin typeface="Cambria Math" panose="02040503050406030204" pitchFamily="18" charset="0"/>
                    <a:ea typeface="Cambria Math"/>
                  </a:rPr>
                  <a:t>f() </a:t>
                </a:r>
                <a:r>
                  <a:rPr lang="en-US" dirty="0">
                    <a:ea typeface="Cambria Math"/>
                  </a:rPr>
                  <a:t>represents logistic (sigmoid) function to indicate probability</a:t>
                </a:r>
                <a:endParaRPr lang="en-US" dirty="0"/>
              </a:p>
            </p:txBody>
          </p:sp>
        </mc:Choice>
        <mc:Fallback>
          <p:sp>
            <p:nvSpPr>
              <p:cNvPr id="6" name="Content Placeholder 5"/>
              <p:cNvSpPr>
                <a:spLocks noGrp="1" noRot="1" noChangeAspect="1" noMove="1" noResize="1" noEditPoints="1" noAdjustHandles="1" noChangeArrowheads="1" noChangeShapeType="1" noTextEdit="1"/>
              </p:cNvSpPr>
              <p:nvPr>
                <p:ph idx="1"/>
              </p:nvPr>
            </p:nvSpPr>
            <p:spPr>
              <a:xfrm>
                <a:off x="1160585" y="1585119"/>
                <a:ext cx="9337430" cy="4876800"/>
              </a:xfrm>
              <a:blipFill>
                <a:blip r:embed="rId4"/>
                <a:stretch>
                  <a:fillRect l="-1175" t="-2000" r="-457"/>
                </a:stretch>
              </a:blipFill>
            </p:spPr>
            <p:txBody>
              <a:bodyPr/>
              <a:lstStyle/>
              <a:p>
                <a:r>
                  <a:rPr lang="en-MY">
                    <a:noFill/>
                  </a:rPr>
                  <a:t> </a:t>
                </a:r>
              </a:p>
            </p:txBody>
          </p:sp>
        </mc:Fallback>
      </mc:AlternateContent>
      <p:sp>
        <p:nvSpPr>
          <p:cNvPr id="9" name="Footer Placeholder 8"/>
          <p:cNvSpPr>
            <a:spLocks noGrp="1"/>
          </p:cNvSpPr>
          <p:nvPr>
            <p:ph type="ftr" sz="quarter" idx="10"/>
          </p:nvPr>
        </p:nvSpPr>
        <p:spPr/>
        <p:txBody>
          <a:bodyPr/>
          <a:lstStyle/>
          <a:p>
            <a:pPr>
              <a:defRPr/>
            </a:pPr>
            <a:r>
              <a:rPr lang="en-CA"/>
              <a:t>F20/F21 AA Applied Text Analytics</a:t>
            </a:r>
            <a:endParaRPr lang="en-US" dirty="0"/>
          </a:p>
        </p:txBody>
      </p:sp>
      <p:pic>
        <p:nvPicPr>
          <p:cNvPr id="2" name="Picture 1">
            <a:extLst>
              <a:ext uri="{FF2B5EF4-FFF2-40B4-BE49-F238E27FC236}">
                <a16:creationId xmlns:a16="http://schemas.microsoft.com/office/drawing/2014/main" id="{6CD65E8C-3F90-CD4F-B62B-30415475DB7B}"/>
              </a:ext>
            </a:extLst>
          </p:cNvPr>
          <p:cNvPicPr>
            <a:picLocks noChangeAspect="1"/>
          </p:cNvPicPr>
          <p:nvPr/>
        </p:nvPicPr>
        <p:blipFill>
          <a:blip r:embed="rId5"/>
          <a:stretch>
            <a:fillRect/>
          </a:stretch>
        </p:blipFill>
        <p:spPr>
          <a:xfrm>
            <a:off x="9340727" y="3008496"/>
            <a:ext cx="2314575" cy="1555750"/>
          </a:xfrm>
          <a:prstGeom prst="rect">
            <a:avLst/>
          </a:prstGeom>
        </p:spPr>
      </p:pic>
      <p:sp>
        <p:nvSpPr>
          <p:cNvPr id="3" name="Slide Number Placeholder 2">
            <a:extLst>
              <a:ext uri="{FF2B5EF4-FFF2-40B4-BE49-F238E27FC236}">
                <a16:creationId xmlns:a16="http://schemas.microsoft.com/office/drawing/2014/main" id="{42D6B2A9-2D63-D5A8-2C24-CEFECFA58577}"/>
              </a:ext>
            </a:extLst>
          </p:cNvPr>
          <p:cNvSpPr>
            <a:spLocks noGrp="1"/>
          </p:cNvSpPr>
          <p:nvPr>
            <p:ph type="sldNum" sz="quarter" idx="12"/>
          </p:nvPr>
        </p:nvSpPr>
        <p:spPr/>
        <p:txBody>
          <a:bodyPr/>
          <a:lstStyle/>
          <a:p>
            <a:fld id="{F60C5306-BD03-444F-81BE-8A5A1865DBD2}" type="slidenum">
              <a:rPr lang="en-US" smtClean="0"/>
              <a:t>45</a:t>
            </a:fld>
            <a:endParaRPr lang="en-US"/>
          </a:p>
        </p:txBody>
      </p:sp>
    </p:spTree>
    <p:custDataLst>
      <p:tags r:id="rId1"/>
    </p:custDataLst>
    <p:extLst>
      <p:ext uri="{BB962C8B-B14F-4D97-AF65-F5344CB8AC3E}">
        <p14:creationId xmlns:p14="http://schemas.microsoft.com/office/powerpoint/2010/main" val="1773222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E77A-958A-C543-82FF-1B8A24962CB0}"/>
              </a:ext>
            </a:extLst>
          </p:cNvPr>
          <p:cNvSpPr>
            <a:spLocks noGrp="1"/>
          </p:cNvSpPr>
          <p:nvPr>
            <p:ph type="title"/>
          </p:nvPr>
        </p:nvSpPr>
        <p:spPr>
          <a:xfrm>
            <a:off x="838200" y="136525"/>
            <a:ext cx="10515600" cy="899969"/>
          </a:xfrm>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Coefficient of Logistic Regression</a:t>
            </a:r>
          </a:p>
        </p:txBody>
      </p:sp>
      <p:sp>
        <p:nvSpPr>
          <p:cNvPr id="3" name="Content Placeholder 2">
            <a:extLst>
              <a:ext uri="{FF2B5EF4-FFF2-40B4-BE49-F238E27FC236}">
                <a16:creationId xmlns:a16="http://schemas.microsoft.com/office/drawing/2014/main" id="{73D0BF39-6FAB-734A-B71B-CE381AC02942}"/>
              </a:ext>
            </a:extLst>
          </p:cNvPr>
          <p:cNvSpPr>
            <a:spLocks noGrp="1"/>
          </p:cNvSpPr>
          <p:nvPr>
            <p:ph idx="1"/>
          </p:nvPr>
        </p:nvSpPr>
        <p:spPr/>
        <p:txBody>
          <a:bodyPr/>
          <a:lstStyle/>
          <a:p>
            <a:r>
              <a:rPr lang="pt" dirty="0"/>
              <a:t>+</a:t>
            </a:r>
            <a:endParaRPr lang="en-US" dirty="0"/>
          </a:p>
        </p:txBody>
      </p:sp>
      <p:pic>
        <p:nvPicPr>
          <p:cNvPr id="5" name="Picture 4">
            <a:extLst>
              <a:ext uri="{FF2B5EF4-FFF2-40B4-BE49-F238E27FC236}">
                <a16:creationId xmlns:a16="http://schemas.microsoft.com/office/drawing/2014/main" id="{157A1FDC-7471-9E4B-AD9B-4211DFDAB5CB}"/>
              </a:ext>
            </a:extLst>
          </p:cNvPr>
          <p:cNvPicPr>
            <a:picLocks noChangeAspect="1"/>
          </p:cNvPicPr>
          <p:nvPr/>
        </p:nvPicPr>
        <p:blipFill rotWithShape="1">
          <a:blip r:embed="rId2"/>
          <a:srcRect l="2084" t="40000" r="11545" b="7963"/>
          <a:stretch/>
        </p:blipFill>
        <p:spPr>
          <a:xfrm>
            <a:off x="0" y="925656"/>
            <a:ext cx="11853746" cy="5430694"/>
          </a:xfrm>
          <a:prstGeom prst="rect">
            <a:avLst/>
          </a:prstGeom>
        </p:spPr>
      </p:pic>
      <p:sp>
        <p:nvSpPr>
          <p:cNvPr id="6" name="Footer Placeholder 5">
            <a:extLst>
              <a:ext uri="{FF2B5EF4-FFF2-40B4-BE49-F238E27FC236}">
                <a16:creationId xmlns:a16="http://schemas.microsoft.com/office/drawing/2014/main" id="{80E8E018-2854-7840-8562-0EE67C6603CD}"/>
              </a:ext>
            </a:extLst>
          </p:cNvPr>
          <p:cNvSpPr>
            <a:spLocks noGrp="1"/>
          </p:cNvSpPr>
          <p:nvPr>
            <p:ph type="ftr" sz="quarter" idx="11"/>
          </p:nvPr>
        </p:nvSpPr>
        <p:spPr/>
        <p:txBody>
          <a:bodyPr/>
          <a:lstStyle/>
          <a:p>
            <a:r>
              <a:rPr lang="en-CA"/>
              <a:t>F20/F21 AA Applied Text Analytics</a:t>
            </a:r>
            <a:endParaRPr lang="en-US"/>
          </a:p>
        </p:txBody>
      </p:sp>
      <p:sp>
        <p:nvSpPr>
          <p:cNvPr id="7" name="Slide Number Placeholder 6">
            <a:extLst>
              <a:ext uri="{FF2B5EF4-FFF2-40B4-BE49-F238E27FC236}">
                <a16:creationId xmlns:a16="http://schemas.microsoft.com/office/drawing/2014/main" id="{5124BA6A-9FD7-D342-80F4-D1AE45ECF5EF}"/>
              </a:ext>
            </a:extLst>
          </p:cNvPr>
          <p:cNvSpPr>
            <a:spLocks noGrp="1"/>
          </p:cNvSpPr>
          <p:nvPr>
            <p:ph type="sldNum" sz="quarter" idx="12"/>
          </p:nvPr>
        </p:nvSpPr>
        <p:spPr/>
        <p:txBody>
          <a:bodyPr/>
          <a:lstStyle/>
          <a:p>
            <a:fld id="{F60C5306-BD03-444F-81BE-8A5A1865DBD2}" type="slidenum">
              <a:rPr lang="en-US" smtClean="0"/>
              <a:t>46</a:t>
            </a:fld>
            <a:endParaRPr lang="en-US"/>
          </a:p>
        </p:txBody>
      </p:sp>
    </p:spTree>
    <p:extLst>
      <p:ext uri="{BB962C8B-B14F-4D97-AF65-F5344CB8AC3E}">
        <p14:creationId xmlns:p14="http://schemas.microsoft.com/office/powerpoint/2010/main" val="2762661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7F916-DC59-E448-A8BA-4DA77EAEBB06}"/>
              </a:ext>
            </a:extLst>
          </p:cNvPr>
          <p:cNvSpPr>
            <a:spLocks noGrp="1"/>
          </p:cNvSpPr>
          <p:nvPr>
            <p:ph type="title"/>
          </p:nvPr>
        </p:nvSpPr>
        <p:spPr>
          <a:xfrm>
            <a:off x="299803" y="365125"/>
            <a:ext cx="11467476" cy="1325563"/>
          </a:xfrm>
        </p:spPr>
        <p:txBody>
          <a:bodyPr>
            <a:normAutofit fontScale="90000"/>
          </a:bodyPr>
          <a:lstStyle/>
          <a:p>
            <a:r>
              <a:rPr lang="en-CA" sz="4800" dirty="0">
                <a:solidFill>
                  <a:srgbClr val="A4001D"/>
                </a:solidFill>
                <a:latin typeface="Calibri"/>
                <a:ea typeface="ＭＳ Ｐゴシック" charset="0"/>
                <a:cs typeface="Calibri"/>
              </a:rPr>
              <a:t>Example Application: Sentiment Analysis of Movie </a:t>
            </a:r>
            <a:br>
              <a:rPr lang="en-CA" dirty="0"/>
            </a:br>
            <a:endParaRPr lang="en-US" dirty="0"/>
          </a:p>
        </p:txBody>
      </p:sp>
      <p:sp>
        <p:nvSpPr>
          <p:cNvPr id="3" name="Content Placeholder 2">
            <a:extLst>
              <a:ext uri="{FF2B5EF4-FFF2-40B4-BE49-F238E27FC236}">
                <a16:creationId xmlns:a16="http://schemas.microsoft.com/office/drawing/2014/main" id="{A90F9BC2-C519-EE49-9E54-F08B402823AF}"/>
              </a:ext>
            </a:extLst>
          </p:cNvPr>
          <p:cNvSpPr>
            <a:spLocks noGrp="1"/>
          </p:cNvSpPr>
          <p:nvPr>
            <p:ph idx="1"/>
          </p:nvPr>
        </p:nvSpPr>
        <p:spPr>
          <a:xfrm>
            <a:off x="838200" y="1453091"/>
            <a:ext cx="10515600" cy="4351338"/>
          </a:xfrm>
        </p:spPr>
        <p:txBody>
          <a:bodyPr>
            <a:normAutofit/>
          </a:bodyPr>
          <a:lstStyle/>
          <a:p>
            <a:r>
              <a:rPr lang="en-CA" dirty="0"/>
              <a:t>Given : dataset of movie reviews from the IMDb (Internet Movie Database) </a:t>
            </a:r>
          </a:p>
          <a:p>
            <a:endParaRPr lang="en-CA" dirty="0"/>
          </a:p>
          <a:p>
            <a:r>
              <a:rPr lang="en-CA" dirty="0"/>
              <a:t>Dataset contains the text of the reviews, together with a label that indicates whether a review is “positive” or “negative.”</a:t>
            </a:r>
          </a:p>
          <a:p>
            <a:endParaRPr lang="en-CA" dirty="0"/>
          </a:p>
          <a:p>
            <a:pPr marL="0" indent="0">
              <a:buNone/>
            </a:pPr>
            <a:r>
              <a:rPr lang="en-CA" dirty="0">
                <a:solidFill>
                  <a:schemeClr val="tx2"/>
                </a:solidFill>
              </a:rPr>
              <a:t>Chapter 7: An Introduction to Machine Learning with Python by Andreas C. </a:t>
            </a:r>
            <a:r>
              <a:rPr lang="en-CA" dirty="0" err="1">
                <a:solidFill>
                  <a:schemeClr val="tx2"/>
                </a:solidFill>
              </a:rPr>
              <a:t>Müller</a:t>
            </a:r>
            <a:r>
              <a:rPr lang="en-CA" dirty="0">
                <a:solidFill>
                  <a:schemeClr val="tx2"/>
                </a:solidFill>
              </a:rPr>
              <a:t> and Sarah Guido (O’Reilly). 2017 978-1-449-36941-5. </a:t>
            </a:r>
            <a:r>
              <a:rPr lang="en-US" dirty="0"/>
              <a:t>Check </a:t>
            </a:r>
            <a:r>
              <a:rPr lang="en-US" dirty="0">
                <a:hlinkClick r:id="rId3"/>
              </a:rPr>
              <a:t>Ebook </a:t>
            </a:r>
            <a:r>
              <a:rPr lang="en-US" dirty="0"/>
              <a:t> and </a:t>
            </a:r>
            <a:r>
              <a:rPr lang="en-US" dirty="0">
                <a:hlinkClick r:id="rId4"/>
              </a:rPr>
              <a:t>Github Code</a:t>
            </a:r>
            <a:endParaRPr lang="en-CA" dirty="0">
              <a:solidFill>
                <a:schemeClr val="tx2"/>
              </a:solidFill>
            </a:endParaRPr>
          </a:p>
          <a:p>
            <a:endParaRPr lang="en-CA" dirty="0"/>
          </a:p>
          <a:p>
            <a:endParaRPr lang="en-CA" dirty="0"/>
          </a:p>
          <a:p>
            <a:endParaRPr lang="en-US" dirty="0"/>
          </a:p>
        </p:txBody>
      </p:sp>
      <p:sp>
        <p:nvSpPr>
          <p:cNvPr id="4" name="Footer Placeholder 3">
            <a:extLst>
              <a:ext uri="{FF2B5EF4-FFF2-40B4-BE49-F238E27FC236}">
                <a16:creationId xmlns:a16="http://schemas.microsoft.com/office/drawing/2014/main" id="{8CCC3F8E-C899-EF45-AA57-C4B72B82C04A}"/>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E6C30F97-0B35-8D40-89D8-A1F067AB9FA1}"/>
              </a:ext>
            </a:extLst>
          </p:cNvPr>
          <p:cNvSpPr>
            <a:spLocks noGrp="1"/>
          </p:cNvSpPr>
          <p:nvPr>
            <p:ph type="sldNum" sz="quarter" idx="12"/>
          </p:nvPr>
        </p:nvSpPr>
        <p:spPr/>
        <p:txBody>
          <a:bodyPr/>
          <a:lstStyle/>
          <a:p>
            <a:fld id="{F60C5306-BD03-444F-81BE-8A5A1865DBD2}" type="slidenum">
              <a:rPr lang="en-US" smtClean="0"/>
              <a:t>47</a:t>
            </a:fld>
            <a:endParaRPr lang="en-US"/>
          </a:p>
        </p:txBody>
      </p:sp>
    </p:spTree>
    <p:extLst>
      <p:ext uri="{BB962C8B-B14F-4D97-AF65-F5344CB8AC3E}">
        <p14:creationId xmlns:p14="http://schemas.microsoft.com/office/powerpoint/2010/main" val="139393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889D-570D-C740-8756-2D19948A8BBB}"/>
              </a:ext>
            </a:extLst>
          </p:cNvPr>
          <p:cNvSpPr>
            <a:spLocks noGrp="1"/>
          </p:cNvSpPr>
          <p:nvPr>
            <p:ph type="title"/>
          </p:nvPr>
        </p:nvSpPr>
        <p:spPr/>
        <p:txBody>
          <a:bodyPr/>
          <a:lstStyle/>
          <a:p>
            <a:r>
              <a:rPr lang="en-CA" sz="4300" dirty="0">
                <a:solidFill>
                  <a:srgbClr val="A4001D"/>
                </a:solidFill>
                <a:latin typeface="Calibri"/>
                <a:ea typeface="ＭＳ Ｐゴシック" charset="0"/>
                <a:cs typeface="Calibri"/>
              </a:rPr>
              <a:t>Sentiment Analysis of Movie Reviews</a:t>
            </a:r>
            <a:endParaRPr lang="en-US" sz="4300" dirty="0">
              <a:solidFill>
                <a:srgbClr val="A4001D"/>
              </a:solidFill>
              <a:latin typeface="Calibri"/>
              <a:ea typeface="ＭＳ Ｐゴシック" charset="0"/>
              <a:cs typeface="Calibri"/>
            </a:endParaRPr>
          </a:p>
        </p:txBody>
      </p:sp>
      <p:sp>
        <p:nvSpPr>
          <p:cNvPr id="3" name="Content Placeholder 2">
            <a:extLst>
              <a:ext uri="{FF2B5EF4-FFF2-40B4-BE49-F238E27FC236}">
                <a16:creationId xmlns:a16="http://schemas.microsoft.com/office/drawing/2014/main" id="{3F0F69B6-8915-4E40-BE20-66338ED020C6}"/>
              </a:ext>
            </a:extLst>
          </p:cNvPr>
          <p:cNvSpPr>
            <a:spLocks noGrp="1"/>
          </p:cNvSpPr>
          <p:nvPr>
            <p:ph idx="1"/>
          </p:nvPr>
        </p:nvSpPr>
        <p:spPr/>
        <p:txBody>
          <a:bodyPr/>
          <a:lstStyle/>
          <a:p>
            <a:r>
              <a:rPr lang="en-CA" dirty="0"/>
              <a:t>Positive class and the negative class are  balanced</a:t>
            </a:r>
          </a:p>
          <a:p>
            <a:r>
              <a:rPr lang="en-CA" dirty="0"/>
              <a:t>The dataset is provided as text files</a:t>
            </a:r>
          </a:p>
          <a:p>
            <a:r>
              <a:rPr lang="en-CA" dirty="0"/>
              <a:t> For each class (pos/neg)  training data -test data is available</a:t>
            </a:r>
          </a:p>
          <a:p>
            <a:endParaRPr lang="en-CA" dirty="0"/>
          </a:p>
          <a:p>
            <a:r>
              <a:rPr lang="en-CA" b="1" dirty="0"/>
              <a:t>Objective: </a:t>
            </a:r>
            <a:r>
              <a:rPr lang="en-CA" dirty="0"/>
              <a:t>Given a review, assign the label “positive” or “negative” based on the text content of the review. This is a standard binary classification task. </a:t>
            </a:r>
          </a:p>
          <a:p>
            <a:endParaRPr lang="en-US" dirty="0"/>
          </a:p>
        </p:txBody>
      </p:sp>
      <p:sp>
        <p:nvSpPr>
          <p:cNvPr id="4" name="Footer Placeholder 3">
            <a:extLst>
              <a:ext uri="{FF2B5EF4-FFF2-40B4-BE49-F238E27FC236}">
                <a16:creationId xmlns:a16="http://schemas.microsoft.com/office/drawing/2014/main" id="{C883BE36-4A19-E846-BC3C-1D4C8D70488A}"/>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838A2B44-FDC5-1F40-8755-DB44B1A36809}"/>
              </a:ext>
            </a:extLst>
          </p:cNvPr>
          <p:cNvSpPr>
            <a:spLocks noGrp="1"/>
          </p:cNvSpPr>
          <p:nvPr>
            <p:ph type="sldNum" sz="quarter" idx="12"/>
          </p:nvPr>
        </p:nvSpPr>
        <p:spPr/>
        <p:txBody>
          <a:bodyPr/>
          <a:lstStyle/>
          <a:p>
            <a:fld id="{F60C5306-BD03-444F-81BE-8A5A1865DBD2}" type="slidenum">
              <a:rPr lang="en-US" smtClean="0"/>
              <a:t>48</a:t>
            </a:fld>
            <a:endParaRPr lang="en-US"/>
          </a:p>
        </p:txBody>
      </p:sp>
    </p:spTree>
    <p:extLst>
      <p:ext uri="{BB962C8B-B14F-4D97-AF65-F5344CB8AC3E}">
        <p14:creationId xmlns:p14="http://schemas.microsoft.com/office/powerpoint/2010/main" val="24959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E77A-958A-C543-82FF-1B8A24962CB0}"/>
              </a:ext>
            </a:extLst>
          </p:cNvPr>
          <p:cNvSpPr>
            <a:spLocks noGrp="1"/>
          </p:cNvSpPr>
          <p:nvPr>
            <p:ph type="title"/>
          </p:nvPr>
        </p:nvSpPr>
        <p:spPr>
          <a:xfrm>
            <a:off x="838200" y="136525"/>
            <a:ext cx="10515600" cy="899969"/>
          </a:xfrm>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Coefficient of Logistic Regression</a:t>
            </a:r>
          </a:p>
        </p:txBody>
      </p:sp>
      <p:sp>
        <p:nvSpPr>
          <p:cNvPr id="3" name="Content Placeholder 2">
            <a:extLst>
              <a:ext uri="{FF2B5EF4-FFF2-40B4-BE49-F238E27FC236}">
                <a16:creationId xmlns:a16="http://schemas.microsoft.com/office/drawing/2014/main" id="{73D0BF39-6FAB-734A-B71B-CE381AC02942}"/>
              </a:ext>
            </a:extLst>
          </p:cNvPr>
          <p:cNvSpPr>
            <a:spLocks noGrp="1"/>
          </p:cNvSpPr>
          <p:nvPr>
            <p:ph idx="1"/>
          </p:nvPr>
        </p:nvSpPr>
        <p:spPr/>
        <p:txBody>
          <a:bodyPr/>
          <a:lstStyle/>
          <a:p>
            <a:r>
              <a:rPr lang="pt" dirty="0"/>
              <a:t>+</a:t>
            </a:r>
            <a:endParaRPr lang="en-US" dirty="0"/>
          </a:p>
        </p:txBody>
      </p:sp>
      <p:pic>
        <p:nvPicPr>
          <p:cNvPr id="5" name="Picture 4">
            <a:extLst>
              <a:ext uri="{FF2B5EF4-FFF2-40B4-BE49-F238E27FC236}">
                <a16:creationId xmlns:a16="http://schemas.microsoft.com/office/drawing/2014/main" id="{157A1FDC-7471-9E4B-AD9B-4211DFDAB5CB}"/>
              </a:ext>
            </a:extLst>
          </p:cNvPr>
          <p:cNvPicPr>
            <a:picLocks noChangeAspect="1"/>
          </p:cNvPicPr>
          <p:nvPr/>
        </p:nvPicPr>
        <p:blipFill rotWithShape="1">
          <a:blip r:embed="rId2"/>
          <a:srcRect l="2084" t="40000" r="11545" b="7963"/>
          <a:stretch/>
        </p:blipFill>
        <p:spPr>
          <a:xfrm>
            <a:off x="0" y="925656"/>
            <a:ext cx="11497733" cy="5811838"/>
          </a:xfrm>
          <a:prstGeom prst="rect">
            <a:avLst/>
          </a:prstGeom>
        </p:spPr>
      </p:pic>
      <p:sp>
        <p:nvSpPr>
          <p:cNvPr id="6" name="Footer Placeholder 5">
            <a:extLst>
              <a:ext uri="{FF2B5EF4-FFF2-40B4-BE49-F238E27FC236}">
                <a16:creationId xmlns:a16="http://schemas.microsoft.com/office/drawing/2014/main" id="{80E8E018-2854-7840-8562-0EE67C6603CD}"/>
              </a:ext>
            </a:extLst>
          </p:cNvPr>
          <p:cNvSpPr>
            <a:spLocks noGrp="1"/>
          </p:cNvSpPr>
          <p:nvPr>
            <p:ph type="ftr" sz="quarter" idx="11"/>
          </p:nvPr>
        </p:nvSpPr>
        <p:spPr/>
        <p:txBody>
          <a:bodyPr/>
          <a:lstStyle/>
          <a:p>
            <a:r>
              <a:rPr lang="en-CA"/>
              <a:t>F20/F21 AA Applied Text Analytics</a:t>
            </a:r>
            <a:endParaRPr lang="en-US"/>
          </a:p>
        </p:txBody>
      </p:sp>
      <p:sp>
        <p:nvSpPr>
          <p:cNvPr id="7" name="Slide Number Placeholder 6">
            <a:extLst>
              <a:ext uri="{FF2B5EF4-FFF2-40B4-BE49-F238E27FC236}">
                <a16:creationId xmlns:a16="http://schemas.microsoft.com/office/drawing/2014/main" id="{5124BA6A-9FD7-D342-80F4-D1AE45ECF5EF}"/>
              </a:ext>
            </a:extLst>
          </p:cNvPr>
          <p:cNvSpPr>
            <a:spLocks noGrp="1"/>
          </p:cNvSpPr>
          <p:nvPr>
            <p:ph type="sldNum" sz="quarter" idx="12"/>
          </p:nvPr>
        </p:nvSpPr>
        <p:spPr/>
        <p:txBody>
          <a:bodyPr/>
          <a:lstStyle/>
          <a:p>
            <a:fld id="{F60C5306-BD03-444F-81BE-8A5A1865DBD2}" type="slidenum">
              <a:rPr lang="en-US" smtClean="0"/>
              <a:t>49</a:t>
            </a:fld>
            <a:endParaRPr lang="en-US"/>
          </a:p>
        </p:txBody>
      </p:sp>
    </p:spTree>
    <p:extLst>
      <p:ext uri="{BB962C8B-B14F-4D97-AF65-F5344CB8AC3E}">
        <p14:creationId xmlns:p14="http://schemas.microsoft.com/office/powerpoint/2010/main" val="1458722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dirty="0" err="1">
                <a:ea typeface="ＭＳ Ｐゴシック" charset="-128"/>
              </a:rPr>
              <a:t>tf-idf</a:t>
            </a:r>
            <a:r>
              <a:rPr lang="en-US" dirty="0">
                <a:ea typeface="ＭＳ Ｐゴシック" charset="-128"/>
              </a:rPr>
              <a:t> weighting has many variants</a:t>
            </a:r>
            <a:br>
              <a:rPr lang="en-US" dirty="0">
                <a:ea typeface="ＭＳ Ｐゴシック" charset="-128"/>
              </a:rPr>
            </a:br>
            <a:r>
              <a:rPr lang="en-US" sz="3200" dirty="0">
                <a:solidFill>
                  <a:schemeClr val="tx2"/>
                </a:solidFill>
                <a:ea typeface="ＭＳ Ｐゴシック" charset="-128"/>
              </a:rPr>
              <a:t>Introduction to Information Retrieval, </a:t>
            </a:r>
            <a:r>
              <a:rPr lang="en-US" sz="3200" dirty="0">
                <a:solidFill>
                  <a:schemeClr val="tx2"/>
                </a:solidFill>
                <a:ea typeface="ＭＳ Ｐゴシック" charset="-128"/>
                <a:hlinkClick r:id="rId3"/>
              </a:rPr>
              <a:t>2019</a:t>
            </a:r>
            <a:endParaRPr lang="en-US" sz="3200" dirty="0">
              <a:solidFill>
                <a:schemeClr val="tx2"/>
              </a:solidFill>
              <a:ea typeface="ＭＳ Ｐゴシック" charset="-128"/>
            </a:endParaRPr>
          </a:p>
        </p:txBody>
      </p:sp>
      <p:pic>
        <p:nvPicPr>
          <p:cNvPr id="50179" name="Content Placeholder 7" descr="table1.gif"/>
          <p:cNvPicPr>
            <a:picLocks noGrp="1" noChangeAspect="1"/>
          </p:cNvPicPr>
          <p:nvPr>
            <p:ph idx="1"/>
          </p:nvPr>
        </p:nvPicPr>
        <p:blipFill>
          <a:blip r:embed="rId4" cstate="print"/>
          <a:srcRect/>
          <a:stretch>
            <a:fillRect/>
          </a:stretch>
        </p:blipFill>
        <p:spPr>
          <a:xfrm>
            <a:off x="1452090" y="1980897"/>
            <a:ext cx="8888412" cy="2751137"/>
          </a:xfrm>
        </p:spPr>
      </p:pic>
      <p:sp>
        <p:nvSpPr>
          <p:cNvPr id="50180" name="Rectangle 8"/>
          <p:cNvSpPr>
            <a:spLocks noChangeArrowheads="1"/>
          </p:cNvSpPr>
          <p:nvPr/>
        </p:nvSpPr>
        <p:spPr bwMode="auto">
          <a:xfrm>
            <a:off x="1676400" y="1905000"/>
            <a:ext cx="7772400" cy="381000"/>
          </a:xfrm>
          <a:prstGeom prst="rect">
            <a:avLst/>
          </a:prstGeom>
          <a:solidFill>
            <a:schemeClr val="accent1">
              <a:alpha val="5098"/>
            </a:schemeClr>
          </a:solidFill>
          <a:ln w="9525">
            <a:solidFill>
              <a:schemeClr val="tx1"/>
            </a:solidFill>
            <a:miter lim="800000"/>
            <a:headEnd/>
            <a:tailEnd/>
          </a:ln>
        </p:spPr>
        <p:txBody>
          <a:bodyPr wrap="none" anchor="ctr"/>
          <a:lstStyle/>
          <a:p>
            <a:endParaRPr lang="en-US"/>
          </a:p>
        </p:txBody>
      </p:sp>
      <p:sp>
        <p:nvSpPr>
          <p:cNvPr id="50181" name="TextBox 10"/>
          <p:cNvSpPr txBox="1">
            <a:spLocks noChangeArrowheads="1"/>
          </p:cNvSpPr>
          <p:nvPr/>
        </p:nvSpPr>
        <p:spPr bwMode="auto">
          <a:xfrm>
            <a:off x="1752600" y="5105400"/>
            <a:ext cx="5297412" cy="369332"/>
          </a:xfrm>
          <a:prstGeom prst="rect">
            <a:avLst/>
          </a:prstGeom>
          <a:noFill/>
          <a:ln w="9525">
            <a:noFill/>
            <a:miter lim="800000"/>
            <a:headEnd/>
            <a:tailEnd/>
          </a:ln>
        </p:spPr>
        <p:txBody>
          <a:bodyPr wrap="none">
            <a:spAutoFit/>
          </a:bodyPr>
          <a:lstStyle/>
          <a:p>
            <a:r>
              <a:rPr lang="en-US" dirty="0"/>
              <a:t>Columns headed ‘n’ are acronyms for weight schemes.</a:t>
            </a:r>
          </a:p>
        </p:txBody>
      </p:sp>
      <p:sp>
        <p:nvSpPr>
          <p:cNvPr id="6" name="TextBox 5"/>
          <p:cNvSpPr txBox="1">
            <a:spLocks noChangeArrowheads="1"/>
          </p:cNvSpPr>
          <p:nvPr/>
        </p:nvSpPr>
        <p:spPr bwMode="auto">
          <a:xfrm>
            <a:off x="2544763" y="6019800"/>
            <a:ext cx="4316310" cy="369332"/>
          </a:xfrm>
          <a:prstGeom prst="rect">
            <a:avLst/>
          </a:prstGeom>
          <a:noFill/>
          <a:ln w="9525">
            <a:noFill/>
            <a:miter lim="800000"/>
            <a:headEnd/>
            <a:tailEnd/>
          </a:ln>
        </p:spPr>
        <p:txBody>
          <a:bodyPr wrap="none">
            <a:spAutoFit/>
          </a:bodyPr>
          <a:lstStyle/>
          <a:p>
            <a:r>
              <a:rPr lang="en-US" dirty="0">
                <a:solidFill>
                  <a:srgbClr val="0000FF"/>
                </a:solidFill>
              </a:rPr>
              <a:t>Why is the base of the log in </a:t>
            </a:r>
            <a:r>
              <a:rPr lang="en-US" dirty="0" err="1">
                <a:solidFill>
                  <a:srgbClr val="0000FF"/>
                </a:solidFill>
              </a:rPr>
              <a:t>idf</a:t>
            </a:r>
            <a:r>
              <a:rPr lang="en-US" dirty="0">
                <a:solidFill>
                  <a:srgbClr val="0000FF"/>
                </a:solidFill>
              </a:rPr>
              <a:t> immaterial?</a:t>
            </a:r>
          </a:p>
        </p:txBody>
      </p:sp>
      <p:sp>
        <p:nvSpPr>
          <p:cNvPr id="50183" name="TextBox 6"/>
          <p:cNvSpPr txBox="1">
            <a:spLocks noChangeArrowheads="1"/>
          </p:cNvSpPr>
          <p:nvPr/>
        </p:nvSpPr>
        <p:spPr bwMode="auto">
          <a:xfrm>
            <a:off x="9144001" y="-33546"/>
            <a:ext cx="825867" cy="338554"/>
          </a:xfrm>
          <a:prstGeom prst="rect">
            <a:avLst/>
          </a:prstGeom>
          <a:noFill/>
          <a:ln w="9525">
            <a:noFill/>
            <a:miter lim="800000"/>
            <a:headEnd/>
            <a:tailEnd/>
          </a:ln>
        </p:spPr>
        <p:txBody>
          <a:bodyPr wrap="none" anchor="ctr">
            <a:spAutoFit/>
          </a:bodyPr>
          <a:lstStyle/>
          <a:p>
            <a:r>
              <a:rPr lang="en-US" sz="1600">
                <a:solidFill>
                  <a:srgbClr val="FBFCFF"/>
                </a:solidFill>
              </a:rPr>
              <a:t>Sec. 6.4</a:t>
            </a:r>
          </a:p>
        </p:txBody>
      </p:sp>
      <p:sp>
        <p:nvSpPr>
          <p:cNvPr id="2" name="Footer Placeholder 1">
            <a:extLst>
              <a:ext uri="{FF2B5EF4-FFF2-40B4-BE49-F238E27FC236}">
                <a16:creationId xmlns:a16="http://schemas.microsoft.com/office/drawing/2014/main" id="{008D1D99-6CA9-E047-815E-3155341DB5C8}"/>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CFAF7E5A-2E0D-2247-B0F4-A755C3855B6B}"/>
              </a:ext>
            </a:extLst>
          </p:cNvPr>
          <p:cNvSpPr>
            <a:spLocks noGrp="1"/>
          </p:cNvSpPr>
          <p:nvPr>
            <p:ph type="sldNum" sz="quarter" idx="12"/>
          </p:nvPr>
        </p:nvSpPr>
        <p:spPr/>
        <p:txBody>
          <a:bodyPr/>
          <a:lstStyle/>
          <a:p>
            <a:fld id="{F60C5306-BD03-444F-81BE-8A5A1865DBD2}" type="slidenum">
              <a:rPr lang="en-US" smtClean="0"/>
              <a:t>5</a:t>
            </a:fld>
            <a:endParaRPr lang="en-US"/>
          </a:p>
        </p:txBody>
      </p:sp>
    </p:spTree>
    <p:extLst>
      <p:ext uri="{BB962C8B-B14F-4D97-AF65-F5344CB8AC3E}">
        <p14:creationId xmlns:p14="http://schemas.microsoft.com/office/powerpoint/2010/main" val="244577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50279-67AF-9842-9604-2623997B30D7}"/>
              </a:ext>
            </a:extLst>
          </p:cNvPr>
          <p:cNvSpPr>
            <a:spLocks noGrp="1"/>
          </p:cNvSpPr>
          <p:nvPr>
            <p:ph type="title"/>
          </p:nvPr>
        </p:nvSpPr>
        <p:spPr/>
        <p:txBody>
          <a:bodyPr/>
          <a:lstStyle/>
          <a:p>
            <a:r>
              <a:rPr lang="en-GB" dirty="0"/>
              <a:t>Coming up next</a:t>
            </a:r>
          </a:p>
        </p:txBody>
      </p:sp>
      <p:sp>
        <p:nvSpPr>
          <p:cNvPr id="3" name="Content Placeholder 2">
            <a:extLst>
              <a:ext uri="{FF2B5EF4-FFF2-40B4-BE49-F238E27FC236}">
                <a16:creationId xmlns:a16="http://schemas.microsoft.com/office/drawing/2014/main" id="{871719BB-EE6F-324A-A687-3D47E5CDFCC5}"/>
              </a:ext>
            </a:extLst>
          </p:cNvPr>
          <p:cNvSpPr>
            <a:spLocks noGrp="1"/>
          </p:cNvSpPr>
          <p:nvPr>
            <p:ph idx="1"/>
          </p:nvPr>
        </p:nvSpPr>
        <p:spPr/>
        <p:txBody>
          <a:bodyPr/>
          <a:lstStyle/>
          <a:p>
            <a:r>
              <a:rPr lang="en-GB" dirty="0"/>
              <a:t>Keep following canvas :</a:t>
            </a:r>
          </a:p>
          <a:p>
            <a:pPr lvl="1"/>
            <a:r>
              <a:rPr lang="en-GB" dirty="0"/>
              <a:t>Exercise 1 ( Text Representation -  Similarity Measures – NB classifier)</a:t>
            </a:r>
          </a:p>
          <a:p>
            <a:pPr marL="457200" lvl="1" indent="0">
              <a:buNone/>
            </a:pPr>
            <a:endParaRPr lang="en-GB" dirty="0"/>
          </a:p>
          <a:p>
            <a:pPr lvl="1"/>
            <a:endParaRPr lang="en-GB" dirty="0"/>
          </a:p>
          <a:p>
            <a:r>
              <a:rPr lang="en-GB" dirty="0"/>
              <a:t>Lab 2 week 3: Sentiment analysis of movie review data </a:t>
            </a:r>
          </a:p>
          <a:p>
            <a:endParaRPr lang="en-GB" dirty="0"/>
          </a:p>
          <a:p>
            <a:r>
              <a:rPr lang="en-US" sz="2800" u="sng" dirty="0"/>
              <a:t>Recommended preparation: </a:t>
            </a:r>
            <a:r>
              <a:rPr lang="en-US" sz="2800" dirty="0"/>
              <a:t>Scikit-Learn for text processing and classification (self-study overview lectures I &amp; II)</a:t>
            </a:r>
            <a:endParaRPr lang="en-US" sz="2400" dirty="0"/>
          </a:p>
          <a:p>
            <a:endParaRPr lang="en-GB" dirty="0"/>
          </a:p>
          <a:p>
            <a:endParaRPr lang="en-GB" dirty="0"/>
          </a:p>
          <a:p>
            <a:pPr marL="0" indent="0">
              <a:buNone/>
            </a:pPr>
            <a:endParaRPr lang="en-GB" dirty="0"/>
          </a:p>
        </p:txBody>
      </p:sp>
      <p:sp>
        <p:nvSpPr>
          <p:cNvPr id="4" name="Footer Placeholder 3">
            <a:extLst>
              <a:ext uri="{FF2B5EF4-FFF2-40B4-BE49-F238E27FC236}">
                <a16:creationId xmlns:a16="http://schemas.microsoft.com/office/drawing/2014/main" id="{EE26B105-D99A-1848-A41C-B35DBC77CF86}"/>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829E2934-35F4-DA4E-A480-2C96F404D5D9}"/>
              </a:ext>
            </a:extLst>
          </p:cNvPr>
          <p:cNvSpPr>
            <a:spLocks noGrp="1"/>
          </p:cNvSpPr>
          <p:nvPr>
            <p:ph type="sldNum" sz="quarter" idx="12"/>
          </p:nvPr>
        </p:nvSpPr>
        <p:spPr/>
        <p:txBody>
          <a:bodyPr/>
          <a:lstStyle/>
          <a:p>
            <a:fld id="{F60C5306-BD03-444F-81BE-8A5A1865DBD2}" type="slidenum">
              <a:rPr lang="en-US" smtClean="0"/>
              <a:t>50</a:t>
            </a:fld>
            <a:endParaRPr lang="en-US"/>
          </a:p>
        </p:txBody>
      </p:sp>
    </p:spTree>
    <p:extLst>
      <p:ext uri="{BB962C8B-B14F-4D97-AF65-F5344CB8AC3E}">
        <p14:creationId xmlns:p14="http://schemas.microsoft.com/office/powerpoint/2010/main" val="1583681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E994C3-5CEF-6641-8F0E-68554B78E55B}"/>
              </a:ext>
            </a:extLst>
          </p:cNvPr>
          <p:cNvSpPr>
            <a:spLocks noGrp="1"/>
          </p:cNvSpPr>
          <p:nvPr>
            <p:ph type="ctrTitle"/>
          </p:nvPr>
        </p:nvSpPr>
        <p:spPr/>
        <p:txBody>
          <a:bodyPr/>
          <a:lstStyle/>
          <a:p>
            <a:r>
              <a:rPr lang="en-US"/>
              <a:t>Questions?</a:t>
            </a:r>
            <a:endParaRPr lang="en-US" dirty="0"/>
          </a:p>
        </p:txBody>
      </p:sp>
      <p:sp>
        <p:nvSpPr>
          <p:cNvPr id="5" name="Subtitle 4">
            <a:extLst>
              <a:ext uri="{FF2B5EF4-FFF2-40B4-BE49-F238E27FC236}">
                <a16:creationId xmlns:a16="http://schemas.microsoft.com/office/drawing/2014/main" id="{4DD12564-D2C8-C343-A2A0-30F53A4EA5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084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570F-2605-254D-ADC4-85D02B3A791B}"/>
              </a:ext>
            </a:extLst>
          </p:cNvPr>
          <p:cNvSpPr>
            <a:spLocks noGrp="1"/>
          </p:cNvSpPr>
          <p:nvPr>
            <p:ph type="title"/>
          </p:nvPr>
        </p:nvSpPr>
        <p:spPr/>
        <p:txBody>
          <a:bodyPr/>
          <a:lstStyle/>
          <a:p>
            <a:r>
              <a:rPr lang="en-US" dirty="0" err="1"/>
              <a:t>Scikit</a:t>
            </a:r>
            <a:r>
              <a:rPr lang="en-US" dirty="0"/>
              <a:t>-learn </a:t>
            </a:r>
            <a:r>
              <a:rPr lang="en-US" dirty="0" err="1"/>
              <a:t>tf-idf</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0FB047-B1FF-934D-B423-73DFA1C730A2}"/>
                  </a:ext>
                </a:extLst>
              </p:cNvPr>
              <p:cNvSpPr>
                <a:spLocks noGrp="1"/>
              </p:cNvSpPr>
              <p:nvPr>
                <p:ph idx="1"/>
              </p:nvPr>
            </p:nvSpPr>
            <p:spPr>
              <a:xfrm>
                <a:off x="838200" y="1690688"/>
                <a:ext cx="10839450" cy="4486275"/>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r>
                        <m:rPr>
                          <m:nor/>
                        </m:rPr>
                        <a:rPr lang="en-MY" b="0" i="0" smtClean="0">
                          <a:latin typeface="Cambria Math" panose="02040503050406030204" pitchFamily="18" charset="0"/>
                        </a:rPr>
                        <m:t>TF</m:t>
                      </m:r>
                      <m:r>
                        <m:rPr>
                          <m:nor/>
                        </m:rPr>
                        <a:rPr lang="en-MY" b="0" i="0" smtClean="0">
                          <a:latin typeface="Cambria Math" panose="02040503050406030204" pitchFamily="18" charset="0"/>
                        </a:rPr>
                        <m:t>−</m:t>
                      </m:r>
                      <m:r>
                        <m:rPr>
                          <m:nor/>
                        </m:rPr>
                        <a:rPr lang="en-MY" b="0" i="0" smtClean="0">
                          <a:latin typeface="Cambria Math" panose="02040503050406030204" pitchFamily="18" charset="0"/>
                        </a:rPr>
                        <m:t>IDF</m:t>
                      </m:r>
                      <m:d>
                        <m:dPr>
                          <m:ctrlPr>
                            <a:rPr lang="en-MY" b="0" i="1" smtClean="0">
                              <a:latin typeface="Cambria Math" panose="02040503050406030204" pitchFamily="18" charset="0"/>
                            </a:rPr>
                          </m:ctrlPr>
                        </m:dPr>
                        <m:e>
                          <m:r>
                            <m:rPr>
                              <m:nor/>
                            </m:rPr>
                            <a:rPr lang="en-MY" b="0" i="0" smtClean="0">
                              <a:latin typeface="Cambria Math" panose="02040503050406030204" pitchFamily="18" charset="0"/>
                            </a:rPr>
                            <m:t>w</m:t>
                          </m:r>
                          <m:r>
                            <m:rPr>
                              <m:nor/>
                            </m:rPr>
                            <a:rPr lang="en-MY" b="0" i="0" smtClean="0">
                              <a:latin typeface="Cambria Math" panose="02040503050406030204" pitchFamily="18" charset="0"/>
                            </a:rPr>
                            <m:t>,</m:t>
                          </m:r>
                          <m:r>
                            <m:rPr>
                              <m:nor/>
                            </m:rPr>
                            <a:rPr lang="en-MY" b="0" i="0" smtClean="0">
                              <a:latin typeface="Cambria Math" panose="02040503050406030204" pitchFamily="18" charset="0"/>
                            </a:rPr>
                            <m:t>d</m:t>
                          </m:r>
                        </m:e>
                      </m:d>
                      <m:r>
                        <m:rPr>
                          <m:nor/>
                        </m:rPr>
                        <a:rPr lang="en-MY" b="0" i="0" smtClean="0">
                          <a:latin typeface="Cambria Math" panose="02040503050406030204" pitchFamily="18" charset="0"/>
                        </a:rPr>
                        <m:t> </m:t>
                      </m:r>
                      <m:r>
                        <m:rPr>
                          <m:nor/>
                        </m:rPr>
                        <a:rPr lang="en-CA" i="0" smtClean="0">
                          <a:latin typeface="Cambria Math" panose="02040503050406030204" pitchFamily="18" charset="0"/>
                        </a:rPr>
                        <m:t>=</m:t>
                      </m:r>
                      <m:r>
                        <m:rPr>
                          <m:nor/>
                        </m:rPr>
                        <a:rPr lang="en-MY" b="0" i="0" smtClean="0">
                          <a:latin typeface="Cambria Math" panose="02040503050406030204" pitchFamily="18" charset="0"/>
                        </a:rPr>
                        <m:t> </m:t>
                      </m:r>
                      <m:r>
                        <a:rPr lang="en-MY" b="0" i="1" smtClean="0">
                          <a:latin typeface="Cambria Math" panose="02040503050406030204" pitchFamily="18" charset="0"/>
                        </a:rPr>
                        <m:t>𝑡𝑓</m:t>
                      </m:r>
                      <m:r>
                        <a:rPr lang="en-MY" b="0" i="1" smtClean="0">
                          <a:latin typeface="Cambria Math" panose="02040503050406030204" pitchFamily="18" charset="0"/>
                        </a:rPr>
                        <m:t>∗</m:t>
                      </m:r>
                      <m:r>
                        <a:rPr lang="en-MY" b="0" i="1" smtClean="0">
                          <a:latin typeface="Cambria Math" panose="02040503050406030204" pitchFamily="18" charset="0"/>
                        </a:rPr>
                        <m:t>𝑙𝑜𝑔</m:t>
                      </m:r>
                      <m:f>
                        <m:fPr>
                          <m:ctrlPr>
                            <a:rPr lang="en-MY" b="0" i="1" smtClean="0">
                              <a:latin typeface="Cambria Math" panose="02040503050406030204" pitchFamily="18" charset="0"/>
                            </a:rPr>
                          </m:ctrlPr>
                        </m:fPr>
                        <m:num>
                          <m:r>
                            <a:rPr lang="en-MY" b="0" i="1" smtClean="0">
                              <a:latin typeface="Cambria Math" panose="02040503050406030204" pitchFamily="18" charset="0"/>
                            </a:rPr>
                            <m:t>1+</m:t>
                          </m:r>
                          <m:r>
                            <a:rPr lang="en-MY" b="0" i="1" smtClean="0">
                              <a:latin typeface="Cambria Math" panose="02040503050406030204" pitchFamily="18" charset="0"/>
                            </a:rPr>
                            <m:t>𝑁</m:t>
                          </m:r>
                        </m:num>
                        <m:den>
                          <m:r>
                            <a:rPr lang="en-MY" b="0" i="1" smtClean="0">
                              <a:latin typeface="Cambria Math" panose="02040503050406030204" pitchFamily="18" charset="0"/>
                            </a:rPr>
                            <m:t>1+</m:t>
                          </m:r>
                          <m:sSub>
                            <m:sSubPr>
                              <m:ctrlPr>
                                <a:rPr lang="en-MY" b="0" i="1" smtClean="0">
                                  <a:latin typeface="Cambria Math" panose="02040503050406030204" pitchFamily="18" charset="0"/>
                                </a:rPr>
                              </m:ctrlPr>
                            </m:sSubPr>
                            <m:e>
                              <m:r>
                                <a:rPr lang="en-MY" b="0" i="1" smtClean="0">
                                  <a:latin typeface="Cambria Math" panose="02040503050406030204" pitchFamily="18" charset="0"/>
                                </a:rPr>
                                <m:t>𝑁</m:t>
                              </m:r>
                            </m:e>
                            <m:sub>
                              <m:r>
                                <a:rPr lang="en-MY" b="0" i="1" smtClean="0">
                                  <a:latin typeface="Cambria Math" panose="02040503050406030204" pitchFamily="18" charset="0"/>
                                </a:rPr>
                                <m:t>𝑤</m:t>
                              </m:r>
                            </m:sub>
                          </m:sSub>
                        </m:den>
                      </m:f>
                      <m:r>
                        <a:rPr lang="en-MY" b="0" i="1" smtClean="0">
                          <a:latin typeface="Cambria Math" panose="02040503050406030204" pitchFamily="18" charset="0"/>
                        </a:rPr>
                        <m:t>+1</m:t>
                      </m:r>
                    </m:oMath>
                  </m:oMathPara>
                </a14:m>
                <a:endParaRPr lang="pt" dirty="0"/>
              </a:p>
              <a:p>
                <a:pPr marL="0" indent="0">
                  <a:buNone/>
                </a:pPr>
                <a:endParaRPr lang="pt" dirty="0"/>
              </a:p>
              <a:p>
                <a:r>
                  <a:rPr lang="en-CA" dirty="0"/>
                  <a:t>where </a:t>
                </a:r>
                <a:r>
                  <a:rPr lang="en-CA" i="1" dirty="0"/>
                  <a:t>N </a:t>
                </a:r>
                <a:r>
                  <a:rPr lang="en-CA" dirty="0"/>
                  <a:t>is the number of documents in the training set</a:t>
                </a:r>
              </a:p>
              <a:p>
                <a:r>
                  <a:rPr lang="en-CA" dirty="0"/>
                  <a:t> </a:t>
                </a:r>
                <a:r>
                  <a:rPr lang="en-CA" i="1" dirty="0" err="1"/>
                  <a:t>N</a:t>
                </a:r>
                <a:r>
                  <a:rPr lang="en-CA" dirty="0" err="1"/>
                  <a:t>w</a:t>
                </a:r>
                <a:r>
                  <a:rPr lang="en-CA" dirty="0"/>
                  <a:t> is the number of documents in the training set that the word </a:t>
                </a:r>
                <a:r>
                  <a:rPr lang="en-CA" i="1" dirty="0"/>
                  <a:t>w </a:t>
                </a:r>
                <a:r>
                  <a:rPr lang="en-CA" dirty="0"/>
                  <a:t>appears</a:t>
                </a:r>
              </a:p>
              <a:p>
                <a:r>
                  <a:rPr lang="en-CA" dirty="0"/>
                  <a:t> </a:t>
                </a:r>
                <a:r>
                  <a:rPr lang="en-CA" i="1" dirty="0" err="1"/>
                  <a:t>tf</a:t>
                </a:r>
                <a:r>
                  <a:rPr lang="en-CA" i="1" dirty="0"/>
                  <a:t> </a:t>
                </a:r>
                <a:r>
                  <a:rPr lang="en-CA" dirty="0"/>
                  <a:t>(the term frequency) is the number of times that the word </a:t>
                </a:r>
                <a:r>
                  <a:rPr lang="en-CA" i="1" dirty="0"/>
                  <a:t>w </a:t>
                </a:r>
                <a:r>
                  <a:rPr lang="en-CA" dirty="0"/>
                  <a:t>appears in the query document </a:t>
                </a:r>
                <a:r>
                  <a:rPr lang="en-CA" i="1" dirty="0"/>
                  <a:t>d </a:t>
                </a:r>
                <a:r>
                  <a:rPr lang="en-CA" dirty="0"/>
                  <a:t>(the document you want to transform or encode).</a:t>
                </a:r>
              </a:p>
              <a:p>
                <a:r>
                  <a:rPr lang="en-CA" dirty="0"/>
                  <a:t>L2 normalization is applied after computing the </a:t>
                </a:r>
                <a:r>
                  <a:rPr lang="en-CA" dirty="0" err="1"/>
                  <a:t>tf</a:t>
                </a:r>
                <a:r>
                  <a:rPr lang="en-CA" dirty="0"/>
                  <a:t>–</a:t>
                </a:r>
                <a:r>
                  <a:rPr lang="en-CA" dirty="0" err="1"/>
                  <a:t>idf</a:t>
                </a:r>
                <a:r>
                  <a:rPr lang="en-CA" dirty="0"/>
                  <a:t>*  (check this in lab1?)</a:t>
                </a:r>
              </a:p>
              <a:p>
                <a:r>
                  <a:rPr lang="en-CA" dirty="0"/>
                  <a:t>The length of a document (the number of words) does not change the vectorized representation. </a:t>
                </a:r>
              </a:p>
              <a:p>
                <a:endParaRPr lang="pt" dirty="0"/>
              </a:p>
              <a:p>
                <a:endParaRPr lang="en-US" dirty="0"/>
              </a:p>
            </p:txBody>
          </p:sp>
        </mc:Choice>
        <mc:Fallback>
          <p:sp>
            <p:nvSpPr>
              <p:cNvPr id="3" name="Content Placeholder 2">
                <a:extLst>
                  <a:ext uri="{FF2B5EF4-FFF2-40B4-BE49-F238E27FC236}">
                    <a16:creationId xmlns:a16="http://schemas.microsoft.com/office/drawing/2014/main" id="{500FB047-B1FF-934D-B423-73DFA1C730A2}"/>
                  </a:ext>
                </a:extLst>
              </p:cNvPr>
              <p:cNvSpPr>
                <a:spLocks noGrp="1" noRot="1" noChangeAspect="1" noMove="1" noResize="1" noEditPoints="1" noAdjustHandles="1" noChangeArrowheads="1" noChangeShapeType="1" noTextEdit="1"/>
              </p:cNvSpPr>
              <p:nvPr>
                <p:ph idx="1"/>
              </p:nvPr>
            </p:nvSpPr>
            <p:spPr>
              <a:xfrm>
                <a:off x="838200" y="1690688"/>
                <a:ext cx="10839450" cy="4486275"/>
              </a:xfrm>
              <a:blipFill>
                <a:blip r:embed="rId3"/>
                <a:stretch>
                  <a:fillRect l="-900" b="-2446"/>
                </a:stretch>
              </a:blipFill>
            </p:spPr>
            <p:txBody>
              <a:bodyPr/>
              <a:lstStyle/>
              <a:p>
                <a:r>
                  <a:rPr lang="en-MY">
                    <a:noFill/>
                  </a:rPr>
                  <a:t> </a:t>
                </a:r>
              </a:p>
            </p:txBody>
          </p:sp>
        </mc:Fallback>
      </mc:AlternateContent>
      <p:sp>
        <p:nvSpPr>
          <p:cNvPr id="4" name="Footer Placeholder 3">
            <a:extLst>
              <a:ext uri="{FF2B5EF4-FFF2-40B4-BE49-F238E27FC236}">
                <a16:creationId xmlns:a16="http://schemas.microsoft.com/office/drawing/2014/main" id="{F32943FE-CE77-6F47-88A6-59BD45C201E2}"/>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1B77BB90-CECF-9C47-A828-39A513CAD458}"/>
              </a:ext>
            </a:extLst>
          </p:cNvPr>
          <p:cNvSpPr>
            <a:spLocks noGrp="1"/>
          </p:cNvSpPr>
          <p:nvPr>
            <p:ph type="sldNum" sz="quarter" idx="12"/>
          </p:nvPr>
        </p:nvSpPr>
        <p:spPr/>
        <p:txBody>
          <a:bodyPr/>
          <a:lstStyle/>
          <a:p>
            <a:fld id="{F60C5306-BD03-444F-81BE-8A5A1865DBD2}" type="slidenum">
              <a:rPr lang="en-US" smtClean="0"/>
              <a:t>6</a:t>
            </a:fld>
            <a:endParaRPr lang="en-US"/>
          </a:p>
        </p:txBody>
      </p:sp>
    </p:spTree>
    <p:extLst>
      <p:ext uri="{BB962C8B-B14F-4D97-AF65-F5344CB8AC3E}">
        <p14:creationId xmlns:p14="http://schemas.microsoft.com/office/powerpoint/2010/main" val="437528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15A3-E54E-7049-9984-C8B9AB916314}"/>
              </a:ext>
            </a:extLst>
          </p:cNvPr>
          <p:cNvSpPr>
            <a:spLocks noGrp="1"/>
          </p:cNvSpPr>
          <p:nvPr>
            <p:ph type="title"/>
          </p:nvPr>
        </p:nvSpPr>
        <p:spPr>
          <a:xfrm>
            <a:off x="1152086" y="298700"/>
            <a:ext cx="8075240" cy="998984"/>
          </a:xfrm>
        </p:spPr>
        <p:txBody>
          <a:bodyPr/>
          <a:lstStyle/>
          <a:p>
            <a:r>
              <a:rPr lang="en-GB" dirty="0"/>
              <a:t>Important research question</a:t>
            </a:r>
          </a:p>
        </p:txBody>
      </p:sp>
      <p:sp>
        <p:nvSpPr>
          <p:cNvPr id="3" name="Content Placeholder 2">
            <a:extLst>
              <a:ext uri="{FF2B5EF4-FFF2-40B4-BE49-F238E27FC236}">
                <a16:creationId xmlns:a16="http://schemas.microsoft.com/office/drawing/2014/main" id="{EF37E550-8AE6-3744-9C80-8D795B3432A1}"/>
              </a:ext>
            </a:extLst>
          </p:cNvPr>
          <p:cNvSpPr>
            <a:spLocks noGrp="1"/>
          </p:cNvSpPr>
          <p:nvPr>
            <p:ph idx="1"/>
          </p:nvPr>
        </p:nvSpPr>
        <p:spPr>
          <a:xfrm>
            <a:off x="914400" y="1412777"/>
            <a:ext cx="9296400" cy="4713387"/>
          </a:xfrm>
        </p:spPr>
        <p:txBody>
          <a:bodyPr>
            <a:normAutofit/>
          </a:bodyPr>
          <a:lstStyle/>
          <a:p>
            <a:r>
              <a:rPr lang="en-GB" sz="2400" b="1" dirty="0">
                <a:solidFill>
                  <a:srgbClr val="C00000"/>
                </a:solidFill>
              </a:rPr>
              <a:t>Binary representation , frequency count , </a:t>
            </a:r>
            <a:r>
              <a:rPr lang="en-GB" sz="2400" b="1" dirty="0" err="1">
                <a:solidFill>
                  <a:srgbClr val="C00000"/>
                </a:solidFill>
              </a:rPr>
              <a:t>Tf-idf</a:t>
            </a:r>
            <a:r>
              <a:rPr lang="en-GB" sz="2400" b="1" dirty="0">
                <a:solidFill>
                  <a:srgbClr val="C00000"/>
                </a:solidFill>
              </a:rPr>
              <a:t> ?</a:t>
            </a:r>
          </a:p>
          <a:p>
            <a:pPr lvl="1"/>
            <a:r>
              <a:rPr lang="en-GB" dirty="0"/>
              <a:t>Applications like clustering &amp; topic modelling have reported to work better with raw term frequencies</a:t>
            </a:r>
          </a:p>
          <a:p>
            <a:pPr lvl="1"/>
            <a:endParaRPr lang="en-GB" dirty="0"/>
          </a:p>
          <a:p>
            <a:r>
              <a:rPr lang="en-GB" sz="2400" b="1" dirty="0">
                <a:solidFill>
                  <a:srgbClr val="C00000"/>
                </a:solidFill>
              </a:rPr>
              <a:t>Stemming or Lemmatization? </a:t>
            </a:r>
            <a:r>
              <a:rPr lang="en-GB" sz="2400" dirty="0"/>
              <a:t>Stemming useful when mining very small documents like discussion board posts or tweets.</a:t>
            </a:r>
          </a:p>
          <a:p>
            <a:pPr marL="0" indent="0">
              <a:buNone/>
            </a:pPr>
            <a:endParaRPr lang="en-GB" sz="2400" dirty="0"/>
          </a:p>
          <a:p>
            <a:r>
              <a:rPr lang="en-GB" sz="2400" dirty="0"/>
              <a:t>What works for one application domain might not work for another.</a:t>
            </a:r>
          </a:p>
          <a:p>
            <a:endParaRPr lang="en-GB" dirty="0"/>
          </a:p>
        </p:txBody>
      </p:sp>
      <p:sp>
        <p:nvSpPr>
          <p:cNvPr id="4" name="Footer Placeholder 3">
            <a:extLst>
              <a:ext uri="{FF2B5EF4-FFF2-40B4-BE49-F238E27FC236}">
                <a16:creationId xmlns:a16="http://schemas.microsoft.com/office/drawing/2014/main" id="{8B39D98F-29F8-A04E-8780-DB88E32B6F25}"/>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9CA05F2B-8D25-E545-A5A7-76593B01C5CE}"/>
              </a:ext>
            </a:extLst>
          </p:cNvPr>
          <p:cNvSpPr>
            <a:spLocks noGrp="1"/>
          </p:cNvSpPr>
          <p:nvPr>
            <p:ph type="sldNum" sz="quarter" idx="12"/>
          </p:nvPr>
        </p:nvSpPr>
        <p:spPr/>
        <p:txBody>
          <a:bodyPr/>
          <a:lstStyle/>
          <a:p>
            <a:fld id="{F60C5306-BD03-444F-81BE-8A5A1865DBD2}" type="slidenum">
              <a:rPr lang="en-US" smtClean="0"/>
              <a:t>7</a:t>
            </a:fld>
            <a:endParaRPr lang="en-US"/>
          </a:p>
        </p:txBody>
      </p:sp>
    </p:spTree>
    <p:extLst>
      <p:ext uri="{BB962C8B-B14F-4D97-AF65-F5344CB8AC3E}">
        <p14:creationId xmlns:p14="http://schemas.microsoft.com/office/powerpoint/2010/main" val="205381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B7D5-4D99-D346-A8FB-3CAA28AEB76C}"/>
              </a:ext>
            </a:extLst>
          </p:cNvPr>
          <p:cNvSpPr>
            <a:spLocks noGrp="1"/>
          </p:cNvSpPr>
          <p:nvPr>
            <p:ph type="title"/>
          </p:nvPr>
        </p:nvSpPr>
        <p:spPr/>
        <p:txBody>
          <a:bodyPr/>
          <a:lstStyle/>
          <a:p>
            <a:r>
              <a:rPr lang="en-US" sz="4000" dirty="0">
                <a:solidFill>
                  <a:schemeClr val="accent2">
                    <a:lumMod val="75000"/>
                  </a:schemeClr>
                </a:solidFill>
                <a:effectLst>
                  <a:outerShdw blurRad="38100" dist="38100" dir="2700000" algn="tl">
                    <a:srgbClr val="000000">
                      <a:alpha val="43137"/>
                    </a:srgbClr>
                  </a:outerShdw>
                </a:effectLst>
              </a:rPr>
              <a:t>Topics of the lecture  </a:t>
            </a:r>
          </a:p>
        </p:txBody>
      </p:sp>
      <p:sp>
        <p:nvSpPr>
          <p:cNvPr id="3" name="Content Placeholder 2">
            <a:extLst>
              <a:ext uri="{FF2B5EF4-FFF2-40B4-BE49-F238E27FC236}">
                <a16:creationId xmlns:a16="http://schemas.microsoft.com/office/drawing/2014/main" id="{0AB421FC-66D7-3F40-A3EB-8F89106692D9}"/>
              </a:ext>
            </a:extLst>
          </p:cNvPr>
          <p:cNvSpPr>
            <a:spLocks noGrp="1"/>
          </p:cNvSpPr>
          <p:nvPr>
            <p:ph idx="1"/>
          </p:nvPr>
        </p:nvSpPr>
        <p:spPr>
          <a:xfrm>
            <a:off x="838200" y="1690688"/>
            <a:ext cx="10515600" cy="4665661"/>
          </a:xfrm>
        </p:spPr>
        <p:txBody>
          <a:bodyPr/>
          <a:lstStyle/>
          <a:p>
            <a:pPr>
              <a:buFont typeface="Wingdings" pitchFamily="2" charset="2"/>
              <a:buChar char="§"/>
            </a:pPr>
            <a:r>
              <a:rPr lang="en-US" sz="3200" dirty="0"/>
              <a:t>Introduction to text classification</a:t>
            </a:r>
          </a:p>
          <a:p>
            <a:pPr>
              <a:buFont typeface="Wingdings" pitchFamily="2" charset="2"/>
              <a:buChar char="§"/>
            </a:pPr>
            <a:endParaRPr lang="en-US" sz="3200" dirty="0"/>
          </a:p>
          <a:p>
            <a:pPr>
              <a:buFont typeface="Wingdings" pitchFamily="2" charset="2"/>
              <a:buChar char="§"/>
            </a:pPr>
            <a:r>
              <a:rPr lang="en-US" sz="3200" dirty="0">
                <a:solidFill>
                  <a:schemeClr val="bg2">
                    <a:lumMod val="75000"/>
                  </a:schemeClr>
                </a:solidFill>
              </a:rPr>
              <a:t>Vector Space model for text Classification</a:t>
            </a:r>
          </a:p>
          <a:p>
            <a:pPr>
              <a:buFont typeface="Wingdings" pitchFamily="2" charset="2"/>
              <a:buChar char="§"/>
            </a:pPr>
            <a:endParaRPr lang="en-US" sz="3200" dirty="0"/>
          </a:p>
          <a:p>
            <a:pPr>
              <a:buFont typeface="Wingdings" pitchFamily="2" charset="2"/>
              <a:buChar char="§"/>
            </a:pPr>
            <a:r>
              <a:rPr lang="en-US" sz="3200" dirty="0"/>
              <a:t>Similarity Measures for text Classification</a:t>
            </a:r>
          </a:p>
          <a:p>
            <a:pPr marL="0" indent="0">
              <a:buNone/>
            </a:pPr>
            <a:endParaRPr lang="en-US" sz="3200" dirty="0"/>
          </a:p>
          <a:p>
            <a:pPr>
              <a:buFont typeface="Wingdings" pitchFamily="2" charset="2"/>
              <a:buChar char="§"/>
            </a:pPr>
            <a:r>
              <a:rPr lang="en-US" sz="3200" dirty="0"/>
              <a:t>Basic Classifiers (KNN – LR) + Movie Review example</a:t>
            </a:r>
          </a:p>
          <a:p>
            <a:pPr marL="0" indent="0">
              <a:buNone/>
            </a:pPr>
            <a:endParaRPr lang="en-US" sz="3200" dirty="0"/>
          </a:p>
          <a:p>
            <a:pPr>
              <a:buFont typeface="Wingdings" pitchFamily="2" charset="2"/>
              <a:buChar char="§"/>
            </a:pPr>
            <a:endParaRPr lang="en-US" sz="2400" dirty="0"/>
          </a:p>
          <a:p>
            <a:endParaRPr lang="en-US" dirty="0"/>
          </a:p>
        </p:txBody>
      </p:sp>
      <p:sp>
        <p:nvSpPr>
          <p:cNvPr id="5" name="Footer Placeholder 4">
            <a:extLst>
              <a:ext uri="{FF2B5EF4-FFF2-40B4-BE49-F238E27FC236}">
                <a16:creationId xmlns:a16="http://schemas.microsoft.com/office/drawing/2014/main" id="{026CAC56-5356-F242-8737-A9C067BDF245}"/>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A3148E55-BD0D-0047-A897-4F445F48D731}"/>
              </a:ext>
            </a:extLst>
          </p:cNvPr>
          <p:cNvSpPr>
            <a:spLocks noGrp="1"/>
          </p:cNvSpPr>
          <p:nvPr>
            <p:ph type="sldNum" sz="quarter" idx="12"/>
          </p:nvPr>
        </p:nvSpPr>
        <p:spPr/>
        <p:txBody>
          <a:bodyPr/>
          <a:lstStyle/>
          <a:p>
            <a:fld id="{D4D00EC4-6CD1-8543-910C-F73FD8338FFF}" type="slidenum">
              <a:rPr lang="en-US" smtClean="0"/>
              <a:t>8</a:t>
            </a:fld>
            <a:endParaRPr lang="en-US"/>
          </a:p>
        </p:txBody>
      </p:sp>
    </p:spTree>
    <p:extLst>
      <p:ext uri="{BB962C8B-B14F-4D97-AF65-F5344CB8AC3E}">
        <p14:creationId xmlns:p14="http://schemas.microsoft.com/office/powerpoint/2010/main" val="3759785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Classification</a:t>
            </a:r>
          </a:p>
        </p:txBody>
      </p:sp>
      <p:sp>
        <p:nvSpPr>
          <p:cNvPr id="3" name="Content Placeholder 2"/>
          <p:cNvSpPr>
            <a:spLocks noGrp="1"/>
          </p:cNvSpPr>
          <p:nvPr>
            <p:ph type="body" idx="1"/>
          </p:nvPr>
        </p:nvSpPr>
        <p:spPr/>
        <p:txBody>
          <a:bodyPr>
            <a:normAutofit/>
          </a:bodyPr>
          <a:lstStyle/>
          <a:p>
            <a:r>
              <a:rPr lang="en-US" dirty="0"/>
              <a:t>Classification: assign labels to objects.</a:t>
            </a:r>
          </a:p>
          <a:p>
            <a:r>
              <a:rPr lang="en-US" dirty="0"/>
              <a:t>Usually supervised: training set of pre-classified examples.</a:t>
            </a:r>
          </a:p>
          <a:p>
            <a:endParaRPr lang="en-US" dirty="0"/>
          </a:p>
        </p:txBody>
      </p:sp>
      <p:sp>
        <p:nvSpPr>
          <p:cNvPr id="4" name="Footer Placeholder 3"/>
          <p:cNvSpPr>
            <a:spLocks noGrp="1"/>
          </p:cNvSpPr>
          <p:nvPr>
            <p:ph type="ftr" sz="quarter" idx="11"/>
          </p:nvPr>
        </p:nvSpPr>
        <p:spPr/>
        <p:txBody>
          <a:bodyPr/>
          <a:lstStyle/>
          <a:p>
            <a:pPr>
              <a:defRPr/>
            </a:pPr>
            <a:r>
              <a:rPr lang="en-CA"/>
              <a:t>F20/F21 AA Applied Text Analytics</a:t>
            </a:r>
            <a:endParaRPr lang="en-US" dirty="0"/>
          </a:p>
        </p:txBody>
      </p:sp>
      <p:sp>
        <p:nvSpPr>
          <p:cNvPr id="5" name="Slide Number Placeholder 4"/>
          <p:cNvSpPr>
            <a:spLocks noGrp="1"/>
          </p:cNvSpPr>
          <p:nvPr>
            <p:ph type="sldNum" sz="quarter" idx="12"/>
          </p:nvPr>
        </p:nvSpPr>
        <p:spPr/>
        <p:txBody>
          <a:bodyPr/>
          <a:lstStyle/>
          <a:p>
            <a:pPr>
              <a:defRPr/>
            </a:pPr>
            <a:fld id="{5BA1DFFF-3F85-458B-986A-7762775E0CEF}" type="slidenum">
              <a:rPr lang="en-US" smtClean="0"/>
              <a:pPr>
                <a:defRPr/>
              </a:pPr>
              <a:t>9</a:t>
            </a:fld>
            <a:endParaRPr lang="en-US" dirty="0"/>
          </a:p>
        </p:txBody>
      </p:sp>
      <p:sp>
        <p:nvSpPr>
          <p:cNvPr id="6" name="TextBox 5"/>
          <p:cNvSpPr txBox="1"/>
          <p:nvPr/>
        </p:nvSpPr>
        <p:spPr>
          <a:xfrm>
            <a:off x="1472682" y="1661160"/>
            <a:ext cx="8624133" cy="1477328"/>
          </a:xfrm>
          <a:prstGeom prst="rect">
            <a:avLst/>
          </a:prstGeom>
          <a:noFill/>
          <a:ln>
            <a:solidFill>
              <a:schemeClr val="tx1"/>
            </a:solidFill>
          </a:ln>
        </p:spPr>
        <p:txBody>
          <a:bodyPr wrap="square" rtlCol="0">
            <a:spAutoFit/>
          </a:bodyPr>
          <a:lstStyle/>
          <a:p>
            <a:pPr algn="ctr">
              <a:buNone/>
            </a:pPr>
            <a:r>
              <a:rPr lang="en-US" sz="2400" dirty="0"/>
              <a:t>Where in the catalog should I place this product listing? </a:t>
            </a:r>
          </a:p>
          <a:p>
            <a:pPr algn="ctr">
              <a:buNone/>
            </a:pPr>
            <a:r>
              <a:rPr lang="en-US" sz="2400" dirty="0"/>
              <a:t>Is this email spam?</a:t>
            </a:r>
          </a:p>
          <a:p>
            <a:pPr algn="ctr">
              <a:buNone/>
            </a:pPr>
            <a:r>
              <a:rPr lang="en-US" sz="2400" dirty="0"/>
              <a:t>Is this politician Democrat/Republican/Green?</a:t>
            </a:r>
          </a:p>
          <a:p>
            <a:endParaRPr lang="en-US" dirty="0"/>
          </a:p>
        </p:txBody>
      </p:sp>
    </p:spTree>
    <p:custDataLst>
      <p:tags r:id="rId1"/>
    </p:custDataLst>
    <p:extLst>
      <p:ext uri="{BB962C8B-B14F-4D97-AF65-F5344CB8AC3E}">
        <p14:creationId xmlns:p14="http://schemas.microsoft.com/office/powerpoint/2010/main" val="17442095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14350</TotalTime>
  <Words>3583</Words>
  <Application>Microsoft Office PowerPoint</Application>
  <PresentationFormat>Widescreen</PresentationFormat>
  <Paragraphs>629</Paragraphs>
  <Slides>51</Slides>
  <Notes>33</Notes>
  <HiddenSlides>2</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9" baseType="lpstr">
      <vt:lpstr>-apple-system</vt:lpstr>
      <vt:lpstr>Arial Unicode MS</vt:lpstr>
      <vt:lpstr>Bookshelf Symbol 4</vt:lpstr>
      <vt:lpstr>CMMI10</vt:lpstr>
      <vt:lpstr>CMR10</vt:lpstr>
      <vt:lpstr>Lucida Grande</vt:lpstr>
      <vt:lpstr>MS PGothic</vt:lpstr>
      <vt:lpstr>MS PGothic</vt:lpstr>
      <vt:lpstr>Palatino</vt:lpstr>
      <vt:lpstr>Arial</vt:lpstr>
      <vt:lpstr>Calibri</vt:lpstr>
      <vt:lpstr>Calibri Light</vt:lpstr>
      <vt:lpstr>Cambria Math</vt:lpstr>
      <vt:lpstr>Lucida Sans</vt:lpstr>
      <vt:lpstr>Rockwell</vt:lpstr>
      <vt:lpstr>Wingdings</vt:lpstr>
      <vt:lpstr>Office Theme</vt:lpstr>
      <vt:lpstr>Equation</vt:lpstr>
      <vt:lpstr>Applied Text Analytics ( F20/F21AA ) Text Classification (I)  Heriot Watt University , Dubai Campus     </vt:lpstr>
      <vt:lpstr>Recap from last lecture  </vt:lpstr>
      <vt:lpstr>Vector space model</vt:lpstr>
      <vt:lpstr>Document Vectorization</vt:lpstr>
      <vt:lpstr>tf-idf weighting has many variants Introduction to Information Retrieval, 2019</vt:lpstr>
      <vt:lpstr>Scikit-learn tf-idf</vt:lpstr>
      <vt:lpstr>Important research question</vt:lpstr>
      <vt:lpstr>Topics of the lecture  </vt:lpstr>
      <vt:lpstr>Classification</vt:lpstr>
      <vt:lpstr>Text Classification</vt:lpstr>
      <vt:lpstr>Is this spam?</vt:lpstr>
      <vt:lpstr>Positive or negative movie review?</vt:lpstr>
      <vt:lpstr>Classification Methods: Supervised learning</vt:lpstr>
      <vt:lpstr>(Text) Classification</vt:lpstr>
      <vt:lpstr>Basic Classification Methods</vt:lpstr>
      <vt:lpstr>Documents in a Vector Space</vt:lpstr>
      <vt:lpstr>Test Document of what class?</vt:lpstr>
      <vt:lpstr>Test Document = Government</vt:lpstr>
      <vt:lpstr>Similarity measure</vt:lpstr>
      <vt:lpstr>Euclidean Distance (Example) </vt:lpstr>
      <vt:lpstr>Solved example</vt:lpstr>
      <vt:lpstr>Solved example</vt:lpstr>
      <vt:lpstr>How to define a good similarity metric?</vt:lpstr>
      <vt:lpstr>How to define a good similarity metric?</vt:lpstr>
      <vt:lpstr>From distance to angle</vt:lpstr>
      <vt:lpstr>Euclidean distance for text classification</vt:lpstr>
      <vt:lpstr>Cosine similarity (document q , document d )</vt:lpstr>
      <vt:lpstr>Example: Cosine Similarity</vt:lpstr>
      <vt:lpstr>Cosine Similarity</vt:lpstr>
      <vt:lpstr>Similarity for Boolean representation of text</vt:lpstr>
      <vt:lpstr>Solved example</vt:lpstr>
      <vt:lpstr>Jaccard coefficient  for tf-idf representation</vt:lpstr>
      <vt:lpstr>Summary of Similarity Metrics</vt:lpstr>
      <vt:lpstr>Exercise 1 ( continued)</vt:lpstr>
      <vt:lpstr>Some empirically reported results (to verify)</vt:lpstr>
      <vt:lpstr>So….any recommendations?</vt:lpstr>
      <vt:lpstr>Simple Classifiers</vt:lpstr>
      <vt:lpstr>k Nearest Neighbor Classification</vt:lpstr>
      <vt:lpstr>Example: k=6 (6NN)</vt:lpstr>
      <vt:lpstr>kNN decision boundaries</vt:lpstr>
      <vt:lpstr>Example: k=6 (6NN)</vt:lpstr>
      <vt:lpstr>kNN Algorithm</vt:lpstr>
      <vt:lpstr>kNN Summary </vt:lpstr>
      <vt:lpstr>Logistic Regression</vt:lpstr>
      <vt:lpstr>Logistic Regression</vt:lpstr>
      <vt:lpstr>Coefficient of Logistic Regression</vt:lpstr>
      <vt:lpstr>Example Application: Sentiment Analysis of Movie  </vt:lpstr>
      <vt:lpstr>Sentiment Analysis of Movie Reviews</vt:lpstr>
      <vt:lpstr>Coefficient of Logistic Regression</vt:lpstr>
      <vt:lpstr>Coming up next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Data Mining  CIT 653 Fall2018 Nile University, Egypt   Lecture 5 </dc:title>
  <dc:creator>Neamat Elgayar</dc:creator>
  <cp:lastModifiedBy>See, John</cp:lastModifiedBy>
  <cp:revision>166</cp:revision>
  <dcterms:created xsi:type="dcterms:W3CDTF">2018-11-20T07:29:25Z</dcterms:created>
  <dcterms:modified xsi:type="dcterms:W3CDTF">2024-01-31T00:16:10Z</dcterms:modified>
</cp:coreProperties>
</file>